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7"/>
  </p:notesMasterIdLst>
  <p:handoutMasterIdLst>
    <p:handoutMasterId r:id="rId68"/>
  </p:handoutMasterIdLst>
  <p:sldIdLst>
    <p:sldId id="256" r:id="rId5"/>
    <p:sldId id="465" r:id="rId6"/>
    <p:sldId id="472" r:id="rId7"/>
    <p:sldId id="467" r:id="rId8"/>
    <p:sldId id="500" r:id="rId9"/>
    <p:sldId id="501" r:id="rId10"/>
    <p:sldId id="474" r:id="rId11"/>
    <p:sldId id="502" r:id="rId12"/>
    <p:sldId id="503" r:id="rId13"/>
    <p:sldId id="505" r:id="rId14"/>
    <p:sldId id="507" r:id="rId15"/>
    <p:sldId id="508" r:id="rId16"/>
    <p:sldId id="509" r:id="rId17"/>
    <p:sldId id="510" r:id="rId18"/>
    <p:sldId id="496" r:id="rId19"/>
    <p:sldId id="511" r:id="rId20"/>
    <p:sldId id="512" r:id="rId21"/>
    <p:sldId id="514" r:id="rId22"/>
    <p:sldId id="513" r:id="rId23"/>
    <p:sldId id="515" r:id="rId24"/>
    <p:sldId id="517" r:id="rId25"/>
    <p:sldId id="516" r:id="rId26"/>
    <p:sldId id="518" r:id="rId27"/>
    <p:sldId id="520" r:id="rId28"/>
    <p:sldId id="521" r:id="rId29"/>
    <p:sldId id="522" r:id="rId30"/>
    <p:sldId id="523" r:id="rId31"/>
    <p:sldId id="524" r:id="rId32"/>
    <p:sldId id="525" r:id="rId33"/>
    <p:sldId id="526" r:id="rId34"/>
    <p:sldId id="527" r:id="rId35"/>
    <p:sldId id="528" r:id="rId36"/>
    <p:sldId id="529" r:id="rId37"/>
    <p:sldId id="531" r:id="rId38"/>
    <p:sldId id="530" r:id="rId39"/>
    <p:sldId id="532" r:id="rId40"/>
    <p:sldId id="533" r:id="rId41"/>
    <p:sldId id="534" r:id="rId42"/>
    <p:sldId id="535" r:id="rId43"/>
    <p:sldId id="536" r:id="rId44"/>
    <p:sldId id="537" r:id="rId45"/>
    <p:sldId id="538" r:id="rId46"/>
    <p:sldId id="539" r:id="rId47"/>
    <p:sldId id="540" r:id="rId48"/>
    <p:sldId id="541" r:id="rId49"/>
    <p:sldId id="542" r:id="rId50"/>
    <p:sldId id="543" r:id="rId51"/>
    <p:sldId id="544" r:id="rId52"/>
    <p:sldId id="545" r:id="rId53"/>
    <p:sldId id="546" r:id="rId54"/>
    <p:sldId id="547" r:id="rId55"/>
    <p:sldId id="498" r:id="rId56"/>
    <p:sldId id="549" r:id="rId57"/>
    <p:sldId id="548" r:id="rId58"/>
    <p:sldId id="550" r:id="rId59"/>
    <p:sldId id="551" r:id="rId60"/>
    <p:sldId id="552" r:id="rId61"/>
    <p:sldId id="553" r:id="rId62"/>
    <p:sldId id="554" r:id="rId63"/>
    <p:sldId id="555" r:id="rId64"/>
    <p:sldId id="556" r:id="rId65"/>
    <p:sldId id="557" r:id="rId66"/>
  </p:sldIdLst>
  <p:sldSz cx="9144000" cy="6858000" type="screen4x3"/>
  <p:notesSz cx="9928225" cy="6797675"/>
  <p:custDataLst>
    <p:tags r:id="rId6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F48888"/>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79"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23/03/2018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3/23/2018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056385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485985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842108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841467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310501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819126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798049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46737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7370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27670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993868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466627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7961698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422471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124739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4020765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9165159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728298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2385493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178217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7569768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453258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5634605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8838303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827392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732953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4463594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782077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496033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8769338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7920932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8184276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0660279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2749654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0928690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5665149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5035612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164798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7244303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5504702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4732757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3511926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2110457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6259306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666948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9806273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847594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9509039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7949422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4099112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slide" Target="../slides/slide46.xml"/><Relationship Id="rId4" Type="http://schemas.openxmlformats.org/officeDocument/2006/relationships/slide" Target="../slides/slide2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8226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16.1 – Asexual Reproduction</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979712" y="692696"/>
            <a:ext cx="108045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16.2 – Sexual Reproduction</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109736" y="692696"/>
            <a:ext cx="175029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16.3 – Sexual</a:t>
            </a:r>
            <a:r>
              <a:rPr lang="en-GB" sz="1000" b="1" baseline="0" dirty="0" smtClean="0">
                <a:latin typeface="Arial" panose="020B0604020202020204" pitchFamily="34" charset="0"/>
                <a:cs typeface="Arial" panose="020B0604020202020204" pitchFamily="34" charset="0"/>
              </a:rPr>
              <a:t> Reproduction in Flowering Plants</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4909600" y="692696"/>
            <a:ext cx="21106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16.4</a:t>
            </a:r>
            <a:r>
              <a:rPr lang="en-GB" sz="1000" b="1" baseline="0" dirty="0" smtClean="0">
                <a:latin typeface="Arial" panose="020B0604020202020204" pitchFamily="34" charset="0"/>
                <a:cs typeface="Arial" panose="020B0604020202020204" pitchFamily="34" charset="0"/>
              </a:rPr>
              <a:t> – Comparing Asexual and Sexual reproduction</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724156" y="43840"/>
            <a:ext cx="1384348" cy="93688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Unit%2016/16%20-%20Workbook%20Questions.docx" TargetMode="Externa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Unit%2016/16%20-%20Workbook%20Questions.docx" TargetMode="Externa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hyperlink" Target="Unit%2016/16.1%20-%20Questions.doc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Unit%2016/16%20-%20Workbook%20Questions.docx" TargetMode="Externa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Unit%2016/16%20-%20Workbook%20Questions.doc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Unit%2016/16.2%20-%20Questions.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Unit%2016/16%20-%20Workbook%20Questions.docx"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hyperlink" Target="Unit%2016/16.3%20-%20Flower%20Dissection.mp4"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hyperlink" Target="Unit%2016/16.3%20-%20Bee%20Pollination.mp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hyperlink" Target="Unit%2016/16.3%20-%20Bee%20Pollination.mp4" TargetMode="External"/></Relationships>
</file>

<file path=ppt/slides/_rels/slide3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22.jpeg"/></Relationships>
</file>

<file path=ppt/slides/_rels/slide3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hyperlink" Target="Unit%2008/8.2%20-%20Transpiration.mp4"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slide" Target="slide59.xml"/><Relationship Id="rId5" Type="http://schemas.openxmlformats.org/officeDocument/2006/relationships/image" Target="../media/image23.png"/><Relationship Id="rId4" Type="http://schemas.openxmlformats.org/officeDocument/2006/relationships/hyperlink" Target="Unit%2016/activity_16.3.pdf"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3.xml.rels><?xml version="1.0" encoding="UTF-8" standalone="yes"?>
<Relationships xmlns="http://schemas.openxmlformats.org/package/2006/relationships"><Relationship Id="rId3" Type="http://schemas.openxmlformats.org/officeDocument/2006/relationships/hyperlink" Target="Unit%2016/16.3b%20-%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4.xml.rels><?xml version="1.0" encoding="UTF-8" standalone="yes"?>
<Relationships xmlns="http://schemas.openxmlformats.org/package/2006/relationships"><Relationship Id="rId3" Type="http://schemas.openxmlformats.org/officeDocument/2006/relationships/hyperlink" Target="Unit%2016/16.3b%20-%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6.xml.rels><?xml version="1.0" encoding="UTF-8" standalone="yes"?>
<Relationships xmlns="http://schemas.openxmlformats.org/package/2006/relationships"><Relationship Id="rId3" Type="http://schemas.openxmlformats.org/officeDocument/2006/relationships/hyperlink" Target="Unit%2016/activity_16.5.pdf"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1.xml.rels><?xml version="1.0" encoding="UTF-8" standalone="yes"?>
<Relationships xmlns="http://schemas.openxmlformats.org/package/2006/relationships"><Relationship Id="rId3" Type="http://schemas.openxmlformats.org/officeDocument/2006/relationships/hyperlink" Target="Unit%2016/16.4%20-%20Questions.doc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Unit%2016/16%20-%20End%20of%20Chapter%20Questions.doc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Unit%2016/16%20-%20End%20of%20Chapter%20Questions.docx"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Unit%2016/16%20-%20End%20of%20Chapter%20Questions.doc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Unit%2016/16%20-%20End%20of%20Chapter%20Questions.docx"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Unit%2016/16%20-%20End%20of%20Chapter%20Questions.docx"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73325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16 </a:t>
            </a:r>
            <a:r>
              <a:rPr lang="en-IE"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Reproduction in Plants</a:t>
            </a:r>
            <a:endParaRPr lang="en-GB"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026" name="Picture 2" descr="Image result for reproduction in plant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923928" y="2060848"/>
            <a:ext cx="5112568" cy="312884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331872"/>
            <a:ext cx="1658112"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Reproduction in Plants</a:t>
            </a:r>
            <a:endParaRPr lang="en-US" sz="4000" dirty="0"/>
          </a:p>
        </p:txBody>
      </p:sp>
      <p:grpSp>
        <p:nvGrpSpPr>
          <p:cNvPr id="4" name="Group 3"/>
          <p:cNvGrpSpPr/>
          <p:nvPr/>
        </p:nvGrpSpPr>
        <p:grpSpPr>
          <a:xfrm>
            <a:off x="179512" y="1124744"/>
            <a:ext cx="8712967" cy="5510361"/>
            <a:chOff x="179512" y="6669360"/>
            <a:chExt cx="8712967" cy="5510361"/>
          </a:xfrm>
        </p:grpSpPr>
        <p:sp>
          <p:nvSpPr>
            <p:cNvPr id="5" name="Rectangle 4"/>
            <p:cNvSpPr/>
            <p:nvPr/>
          </p:nvSpPr>
          <p:spPr>
            <a:xfrm>
              <a:off x="179512" y="7101408"/>
              <a:ext cx="8712967" cy="5078313"/>
            </a:xfrm>
            <a:prstGeom prst="rect">
              <a:avLst/>
            </a:prstGeom>
            <a:solidFill>
              <a:schemeClr val="accent6">
                <a:lumMod val="20000"/>
                <a:lumOff val="80000"/>
              </a:schemeClr>
            </a:solidFill>
          </p:spPr>
          <p:txBody>
            <a:bodyPr wrap="square">
              <a:spAutoFit/>
            </a:bodyPr>
            <a:lstStyle/>
            <a:p>
              <a:pPr>
                <a:buClr>
                  <a:srgbClr val="C00000"/>
                </a:buClr>
                <a:buSzPct val="80000"/>
              </a:pPr>
              <a:r>
                <a:rPr lang="en-US" sz="2800" b="1" dirty="0" smtClean="0">
                  <a:latin typeface="Arial" panose="020B0604020202020204" pitchFamily="34" charset="0"/>
                  <a:cs typeface="Arial" panose="020B0604020202020204" pitchFamily="34" charset="0"/>
                </a:rPr>
                <a:t/>
              </a:r>
              <a:br>
                <a:rPr lang="en-US" sz="2800" b="1" dirty="0" smtClean="0">
                  <a:latin typeface="Arial" panose="020B0604020202020204" pitchFamily="34" charset="0"/>
                  <a:cs typeface="Arial" panose="020B0604020202020204" pitchFamily="34" charset="0"/>
                </a:rPr>
              </a:br>
              <a:r>
                <a:rPr lang="en-US" sz="3700" b="1" dirty="0" smtClean="0">
                  <a:latin typeface="Arial" panose="020B0604020202020204" pitchFamily="34" charset="0"/>
                  <a:cs typeface="Arial" panose="020B0604020202020204" pitchFamily="34" charset="0"/>
                </a:rPr>
                <a:t>You </a:t>
              </a:r>
              <a:r>
                <a:rPr lang="en-US" sz="3700" b="1" dirty="0">
                  <a:latin typeface="Arial" panose="020B0604020202020204" pitchFamily="34" charset="0"/>
                  <a:cs typeface="Arial" panose="020B0604020202020204" pitchFamily="34" charset="0"/>
                </a:rPr>
                <a:t>should know:</a:t>
              </a:r>
            </a:p>
            <a:p>
              <a:pPr marL="566738" indent="-566738">
                <a:buClr>
                  <a:srgbClr val="C00000"/>
                </a:buClr>
                <a:buSzPct val="80000"/>
                <a:buFont typeface="Wingdings" panose="05000000000000000000" pitchFamily="2" charset="2"/>
                <a:buChar char="v"/>
              </a:pPr>
              <a:r>
                <a:rPr lang="en-US" sz="3700" dirty="0">
                  <a:latin typeface="Arial" panose="020B0604020202020204" pitchFamily="34" charset="0"/>
                  <a:cs typeface="Arial" panose="020B0604020202020204" pitchFamily="34" charset="0"/>
                </a:rPr>
                <a:t>the differences between asexual and sexual reproduction</a:t>
              </a:r>
            </a:p>
            <a:p>
              <a:pPr marL="566738" indent="-5667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the </a:t>
              </a:r>
              <a:r>
                <a:rPr lang="en-US" sz="3700" dirty="0">
                  <a:latin typeface="Arial" panose="020B0604020202020204" pitchFamily="34" charset="0"/>
                  <a:cs typeface="Arial" panose="020B0604020202020204" pitchFamily="34" charset="0"/>
                </a:rPr>
                <a:t>structure and functions of the parts of a flower</a:t>
              </a:r>
            </a:p>
            <a:p>
              <a:pPr marL="566738" indent="-5667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pollination </a:t>
              </a:r>
              <a:r>
                <a:rPr lang="en-US" sz="3700" dirty="0">
                  <a:latin typeface="Arial" panose="020B0604020202020204" pitchFamily="34" charset="0"/>
                  <a:cs typeface="Arial" panose="020B0604020202020204" pitchFamily="34" charset="0"/>
                </a:rPr>
                <a:t>and fertilisation in flowers</a:t>
              </a:r>
            </a:p>
            <a:p>
              <a:pPr marL="566738" indent="-5667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conditions </a:t>
              </a:r>
              <a:r>
                <a:rPr lang="en-US" sz="3700" dirty="0">
                  <a:latin typeface="Arial" panose="020B0604020202020204" pitchFamily="34" charset="0"/>
                  <a:cs typeface="Arial" panose="020B0604020202020204" pitchFamily="34" charset="0"/>
                </a:rPr>
                <a:t>that affect germination of seeds.</a:t>
              </a:r>
            </a:p>
          </p:txBody>
        </p:sp>
        <p:sp>
          <p:nvSpPr>
            <p:cNvPr id="6"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600" b="1" dirty="0">
                  <a:solidFill>
                    <a:srgbClr val="0070C0"/>
                  </a:solidFill>
                  <a:latin typeface="Arial" panose="020B0604020202020204" pitchFamily="34" charset="0"/>
                  <a:cs typeface="Arial" panose="020B0604020202020204" pitchFamily="34" charset="0"/>
                </a:rPr>
                <a:t>In this chapter, you will find out about:</a:t>
              </a:r>
            </a:p>
          </p:txBody>
        </p:sp>
      </p:grpSp>
      <p:sp>
        <p:nvSpPr>
          <p:cNvPr id="7" name="Round Same Side Corner Rectangle 6">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197</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 – Reproduction in Plants</a:t>
            </a:r>
            <a:endParaRPr lang="en-US" sz="4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197</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05280"/>
            <a:ext cx="8712968" cy="5564080"/>
          </a:xfrm>
          <a:prstGeom prst="roundRect">
            <a:avLst>
              <a:gd name="adj" fmla="val 450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80" b="1" dirty="0" smtClean="0">
                <a:solidFill>
                  <a:schemeClr val="tx1"/>
                </a:solidFill>
                <a:latin typeface="Arial" panose="020B0604020202020204" pitchFamily="34" charset="0"/>
                <a:cs typeface="Arial" panose="020B0604020202020204" pitchFamily="34" charset="0"/>
              </a:rPr>
              <a:t>Bananas</a:t>
            </a:r>
            <a:endParaRPr lang="en-US" sz="1580" dirty="0">
              <a:solidFill>
                <a:schemeClr val="tx1"/>
              </a:solidFill>
              <a:latin typeface="Arial" panose="020B0604020202020204" pitchFamily="34" charset="0"/>
              <a:cs typeface="Arial" panose="020B0604020202020204" pitchFamily="34" charset="0"/>
            </a:endParaRPr>
          </a:p>
          <a:p>
            <a:r>
              <a:rPr lang="en-US" sz="1580" dirty="0">
                <a:solidFill>
                  <a:schemeClr val="tx1"/>
                </a:solidFill>
                <a:latin typeface="Arial" panose="020B0604020202020204" pitchFamily="34" charset="0"/>
                <a:cs typeface="Arial" panose="020B0604020202020204" pitchFamily="34" charset="0"/>
              </a:rPr>
              <a:t>Bananas are one of the world’s favourite fruits.</a:t>
            </a:r>
          </a:p>
          <a:p>
            <a:r>
              <a:rPr lang="en-US" sz="1580" dirty="0">
                <a:solidFill>
                  <a:schemeClr val="tx1"/>
                </a:solidFill>
                <a:latin typeface="Arial" panose="020B0604020202020204" pitchFamily="34" charset="0"/>
                <a:cs typeface="Arial" panose="020B0604020202020204" pitchFamily="34" charset="0"/>
              </a:rPr>
              <a:t>Wild banana plants grow in Asia, and it is thought that people first began to grow them as crops in New Guinea, about 10000 years ago. The fruits of wild banana plants contain seeds. Reproducing by producing seeds is a type of sexual reproduction. The new plants that grow from the seeds are all a little bit different from each other. One of the </a:t>
            </a:r>
            <a:r>
              <a:rPr lang="en-US" sz="1580" dirty="0" smtClean="0">
                <a:solidFill>
                  <a:schemeClr val="tx1"/>
                </a:solidFill>
                <a:latin typeface="Arial" panose="020B0604020202020204" pitchFamily="34" charset="0"/>
                <a:cs typeface="Arial" panose="020B0604020202020204" pitchFamily="34" charset="0"/>
              </a:rPr>
              <a:t>advantages of </a:t>
            </a:r>
            <a:r>
              <a:rPr lang="en-US" sz="1580" dirty="0">
                <a:solidFill>
                  <a:schemeClr val="tx1"/>
                </a:solidFill>
                <a:latin typeface="Arial" panose="020B0604020202020204" pitchFamily="34" charset="0"/>
                <a:cs typeface="Arial" panose="020B0604020202020204" pitchFamily="34" charset="0"/>
              </a:rPr>
              <a:t>this is that, if a new disease strikes, then at least some of the individual plants are likely to have resistance to it and will survive.</a:t>
            </a:r>
          </a:p>
          <a:p>
            <a:r>
              <a:rPr lang="en-US" sz="1580" dirty="0">
                <a:solidFill>
                  <a:schemeClr val="tx1"/>
                </a:solidFill>
                <a:latin typeface="Arial" panose="020B0604020202020204" pitchFamily="34" charset="0"/>
                <a:cs typeface="Arial" panose="020B0604020202020204" pitchFamily="34" charset="0"/>
              </a:rPr>
              <a:t>However, modern banana cultivars have been bred to be seedless. The only way of propagating the plants is to dig up suckers that grow from a mature plant, and plant them so that they will grow into new plants. A sucker is a stem, with roots, that grows out of the parent plant. Suckers are produced by asexual reproduction, and they have exactly the same genes as their parent</a:t>
            </a:r>
            <a:r>
              <a:rPr lang="en-US" sz="1580" dirty="0" smtClean="0">
                <a:solidFill>
                  <a:schemeClr val="tx1"/>
                </a:solidFill>
                <a:latin typeface="Arial" panose="020B0604020202020204" pitchFamily="34" charset="0"/>
                <a:cs typeface="Arial" panose="020B0604020202020204" pitchFamily="34" charset="0"/>
              </a:rPr>
              <a:t>.</a:t>
            </a:r>
            <a:endParaRPr lang="en-US" sz="1580" dirty="0">
              <a:solidFill>
                <a:schemeClr val="tx1"/>
              </a:solidFill>
              <a:latin typeface="Arial" panose="020B0604020202020204" pitchFamily="34" charset="0"/>
              <a:cs typeface="Arial" panose="020B0604020202020204" pitchFamily="34" charset="0"/>
            </a:endParaRPr>
          </a:p>
          <a:p>
            <a:r>
              <a:rPr lang="en-US" sz="1580" dirty="0">
                <a:solidFill>
                  <a:schemeClr val="tx1"/>
                </a:solidFill>
                <a:latin typeface="Arial" panose="020B0604020202020204" pitchFamily="34" charset="0"/>
                <a:cs typeface="Arial" panose="020B0604020202020204" pitchFamily="34" charset="0"/>
              </a:rPr>
              <a:t>One particularly popular variety of banana is called Cavendish.</a:t>
            </a:r>
          </a:p>
          <a:p>
            <a:r>
              <a:rPr lang="en-US" sz="1580" dirty="0">
                <a:solidFill>
                  <a:schemeClr val="tx1"/>
                </a:solidFill>
                <a:latin typeface="Arial" panose="020B0604020202020204" pitchFamily="34" charset="0"/>
                <a:cs typeface="Arial" panose="020B0604020202020204" pitchFamily="34" charset="0"/>
              </a:rPr>
              <a:t>Because they are always propagated asexually, all Cavendish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banana </a:t>
            </a:r>
            <a:r>
              <a:rPr lang="en-US" sz="1580" dirty="0">
                <a:solidFill>
                  <a:schemeClr val="tx1"/>
                </a:solidFill>
                <a:latin typeface="Arial" panose="020B0604020202020204" pitchFamily="34" charset="0"/>
                <a:cs typeface="Arial" panose="020B0604020202020204" pitchFamily="34" charset="0"/>
              </a:rPr>
              <a:t>plants are genetically identical to one another. And this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could </a:t>
            </a:r>
            <a:r>
              <a:rPr lang="en-US" sz="1580" dirty="0">
                <a:solidFill>
                  <a:schemeClr val="tx1"/>
                </a:solidFill>
                <a:latin typeface="Arial" panose="020B0604020202020204" pitchFamily="34" charset="0"/>
                <a:cs typeface="Arial" panose="020B0604020202020204" pitchFamily="34" charset="0"/>
              </a:rPr>
              <a:t>mean that, before long, there will no longer be any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Cavendish </a:t>
            </a:r>
            <a:r>
              <a:rPr lang="en-US" sz="1580" dirty="0">
                <a:solidFill>
                  <a:schemeClr val="tx1"/>
                </a:solidFill>
                <a:latin typeface="Arial" panose="020B0604020202020204" pitchFamily="34" charset="0"/>
                <a:cs typeface="Arial" panose="020B0604020202020204" pitchFamily="34" charset="0"/>
              </a:rPr>
              <a:t>bananas. Every Cavendish banana plant is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susceptible </a:t>
            </a:r>
            <a:r>
              <a:rPr lang="en-US" sz="1580" dirty="0">
                <a:solidFill>
                  <a:schemeClr val="tx1"/>
                </a:solidFill>
                <a:latin typeface="Arial" panose="020B0604020202020204" pitchFamily="34" charset="0"/>
                <a:cs typeface="Arial" panose="020B0604020202020204" pitchFamily="34" charset="0"/>
              </a:rPr>
              <a:t>to a fungal disease called Panama disease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a:t>
            </a:r>
            <a:r>
              <a:rPr lang="en-US" sz="1580" dirty="0">
                <a:solidFill>
                  <a:schemeClr val="tx1"/>
                </a:solidFill>
                <a:latin typeface="Arial" panose="020B0604020202020204" pitchFamily="34" charset="0"/>
                <a:cs typeface="Arial" panose="020B0604020202020204" pitchFamily="34" charset="0"/>
              </a:rPr>
              <a:t>Figure 16.1). This fungus cannot be killed with fungicides. As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the </a:t>
            </a:r>
            <a:r>
              <a:rPr lang="en-US" sz="1580" dirty="0">
                <a:solidFill>
                  <a:schemeClr val="tx1"/>
                </a:solidFill>
                <a:latin typeface="Arial" panose="020B0604020202020204" pitchFamily="34" charset="0"/>
                <a:cs typeface="Arial" panose="020B0604020202020204" pitchFamily="34" charset="0"/>
              </a:rPr>
              <a:t>disease spreads across the world, scientists and breeders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are </a:t>
            </a:r>
            <a:r>
              <a:rPr lang="en-US" sz="1580" dirty="0">
                <a:solidFill>
                  <a:schemeClr val="tx1"/>
                </a:solidFill>
                <a:latin typeface="Arial" panose="020B0604020202020204" pitchFamily="34" charset="0"/>
                <a:cs typeface="Arial" panose="020B0604020202020204" pitchFamily="34" charset="0"/>
              </a:rPr>
              <a:t>working hard to try to produce new varieties of banana to </a:t>
            </a:r>
            <a:r>
              <a:rPr lang="en-US" sz="1580" dirty="0" smtClean="0">
                <a:solidFill>
                  <a:schemeClr val="tx1"/>
                </a:solidFill>
                <a:latin typeface="Arial" panose="020B0604020202020204" pitchFamily="34" charset="0"/>
                <a:cs typeface="Arial" panose="020B0604020202020204" pitchFamily="34" charset="0"/>
              </a:rPr>
              <a:t/>
            </a:r>
            <a:br>
              <a:rPr lang="en-US" sz="1580" dirty="0" smtClean="0">
                <a:solidFill>
                  <a:schemeClr val="tx1"/>
                </a:solidFill>
                <a:latin typeface="Arial" panose="020B0604020202020204" pitchFamily="34" charset="0"/>
                <a:cs typeface="Arial" panose="020B0604020202020204" pitchFamily="34" charset="0"/>
              </a:rPr>
            </a:br>
            <a:r>
              <a:rPr lang="en-US" sz="1580" dirty="0" smtClean="0">
                <a:solidFill>
                  <a:schemeClr val="tx1"/>
                </a:solidFill>
                <a:latin typeface="Arial" panose="020B0604020202020204" pitchFamily="34" charset="0"/>
                <a:cs typeface="Arial" panose="020B0604020202020204" pitchFamily="34" charset="0"/>
              </a:rPr>
              <a:t>replace </a:t>
            </a:r>
            <a:r>
              <a:rPr lang="en-US" sz="1580" dirty="0">
                <a:solidFill>
                  <a:schemeClr val="tx1"/>
                </a:solidFill>
                <a:latin typeface="Arial" panose="020B0604020202020204" pitchFamily="34" charset="0"/>
                <a:cs typeface="Arial" panose="020B0604020202020204" pitchFamily="34" charset="0"/>
              </a:rPr>
              <a:t>Cavendish.</a:t>
            </a:r>
          </a:p>
        </p:txBody>
      </p:sp>
      <p:sp>
        <p:nvSpPr>
          <p:cNvPr id="6" name="Rectangle 5"/>
          <p:cNvSpPr/>
          <p:nvPr/>
        </p:nvSpPr>
        <p:spPr>
          <a:xfrm>
            <a:off x="6084168" y="5877272"/>
            <a:ext cx="2759850" cy="692497"/>
          </a:xfrm>
          <a:prstGeom prst="rect">
            <a:avLst/>
          </a:prstGeom>
        </p:spPr>
        <p:txBody>
          <a:bodyPr wrap="square" lIns="0" tIns="0" rIns="0" bIns="0">
            <a:spAutoFit/>
          </a:bodyPr>
          <a:lstStyle/>
          <a:p>
            <a:pPr indent="292100">
              <a:buClr>
                <a:srgbClr val="C00000"/>
              </a:buClr>
              <a:buSzPct val="80000"/>
              <a:buFont typeface="Arial" panose="020B0604020202020204" pitchFamily="34" charset="0"/>
              <a:buChar char="▲"/>
            </a:pPr>
            <a:r>
              <a:rPr lang="en-US" sz="1500" b="1" dirty="0"/>
              <a:t>Figure 16.1 </a:t>
            </a:r>
            <a:r>
              <a:rPr lang="en-US" sz="1500" dirty="0" smtClean="0"/>
              <a:t>- These </a:t>
            </a:r>
            <a:r>
              <a:rPr lang="en-US" sz="1500" dirty="0"/>
              <a:t>banana plants in South Africa are being killed by Panama disease.</a:t>
            </a:r>
            <a:endParaRPr lang="en-GB" sz="1500" dirty="0"/>
          </a:p>
        </p:txBody>
      </p:sp>
      <p:pic>
        <p:nvPicPr>
          <p:cNvPr id="2050" name="Picture 2" descr="Image result for panama disea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84168" y="4068838"/>
            <a:ext cx="2747282" cy="1808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354738"/>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16.1 – Asexual Reproduction</a:t>
            </a:r>
            <a:endParaRPr lang="en-US" sz="4000" dirty="0"/>
          </a:p>
        </p:txBody>
      </p:sp>
      <p:sp>
        <p:nvSpPr>
          <p:cNvPr id="34" name="Rectangle 33"/>
          <p:cNvSpPr/>
          <p:nvPr/>
        </p:nvSpPr>
        <p:spPr>
          <a:xfrm>
            <a:off x="165109" y="1124744"/>
            <a:ext cx="8727371" cy="5632311"/>
          </a:xfrm>
          <a:prstGeom prst="rect">
            <a:avLst/>
          </a:prstGeom>
        </p:spPr>
        <p:txBody>
          <a:bodyPr wrap="square">
            <a:spAutoFit/>
          </a:bodyPr>
          <a:lstStyle/>
          <a:p>
            <a:pPr>
              <a:buClr>
                <a:srgbClr val="0070C0"/>
              </a:buClr>
              <a:buSzPct val="80000"/>
            </a:pPr>
            <a:r>
              <a:rPr lang="en-US" sz="2000" b="1" dirty="0" smtClean="0">
                <a:solidFill>
                  <a:srgbClr val="C00000"/>
                </a:solidFill>
              </a:rPr>
              <a:t>Asexual reproduction</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smtClean="0"/>
              <a:t>Reproduction </a:t>
            </a:r>
            <a:r>
              <a:rPr lang="en-US" sz="2000" dirty="0"/>
              <a:t>is one of the fundamental characteristics of all living things. Each kind of organism has its own particular method of reproducing, but all of these methods fit into one of two categories - asexual reproduction or sexual reproduction.</a:t>
            </a:r>
          </a:p>
          <a:p>
            <a:pPr marL="401638" indent="-401638">
              <a:buClr>
                <a:srgbClr val="0070C0"/>
              </a:buClr>
              <a:buSzPct val="80000"/>
              <a:buFont typeface="Arial" panose="020B0604020202020204" pitchFamily="34" charset="0"/>
              <a:buChar char="►"/>
            </a:pPr>
            <a:r>
              <a:rPr lang="en-US" sz="2000" dirty="0"/>
              <a:t>In reproduction, each new organism obtains a set of chromosomes from its parent or parents. Chromosomes are long threads of DNA found in the nucleus of a cell, and they contain sets of instructions known as genes. As you will find out in Chapter 18, these genes vary slightly from one another in different individuals.</a:t>
            </a:r>
          </a:p>
          <a:p>
            <a:pPr marL="401638" indent="-401638">
              <a:buClr>
                <a:srgbClr val="0070C0"/>
              </a:buClr>
              <a:buSzPct val="80000"/>
              <a:buFont typeface="Arial" panose="020B0604020202020204" pitchFamily="34" charset="0"/>
              <a:buChar char="►"/>
            </a:pPr>
            <a:r>
              <a:rPr lang="en-US" sz="2000" dirty="0"/>
              <a:t>Asexual reproduction involves just one parent. Some of the parent organism’s cells divide by a kind of cell division </a:t>
            </a:r>
            <a:r>
              <a:rPr lang="en-US" sz="2000" dirty="0" smtClean="0"/>
              <a:t/>
            </a:r>
            <a:br>
              <a:rPr lang="en-US" sz="2000" dirty="0" smtClean="0"/>
            </a:br>
            <a:r>
              <a:rPr lang="en-US" sz="2000" dirty="0" smtClean="0"/>
              <a:t>called </a:t>
            </a:r>
            <a:r>
              <a:rPr lang="en-US" sz="2000" dirty="0"/>
              <a:t>mitosis (page 232). This cell division </a:t>
            </a:r>
            <a:r>
              <a:rPr lang="en-US" sz="2000" dirty="0" smtClean="0"/>
              <a:t/>
            </a:r>
            <a:br>
              <a:rPr lang="en-US" sz="2000" dirty="0" smtClean="0"/>
            </a:br>
            <a:r>
              <a:rPr lang="en-US" sz="2000" dirty="0" smtClean="0"/>
              <a:t>produces </a:t>
            </a:r>
            <a:r>
              <a:rPr lang="en-US" sz="2000" dirty="0"/>
              <a:t>new cells that contain exactly the </a:t>
            </a:r>
            <a:r>
              <a:rPr lang="en-US" sz="2000" dirty="0" smtClean="0"/>
              <a:t/>
            </a:r>
            <a:br>
              <a:rPr lang="en-US" sz="2000" dirty="0" smtClean="0"/>
            </a:br>
            <a:r>
              <a:rPr lang="en-US" sz="2000" dirty="0" smtClean="0"/>
              <a:t>same </a:t>
            </a:r>
            <a:r>
              <a:rPr lang="en-US" sz="2000" dirty="0"/>
              <a:t>genes as the parent cell, and so they are </a:t>
            </a:r>
            <a:r>
              <a:rPr lang="en-US" sz="2000" dirty="0" smtClean="0"/>
              <a:t/>
            </a:r>
            <a:br>
              <a:rPr lang="en-US" sz="2000" dirty="0" smtClean="0"/>
            </a:br>
            <a:r>
              <a:rPr lang="en-US" sz="2000" dirty="0" smtClean="0"/>
              <a:t>said </a:t>
            </a:r>
            <a:r>
              <a:rPr lang="en-US" sz="2000" dirty="0"/>
              <a:t>to be genetically identical. They grow into </a:t>
            </a:r>
            <a:r>
              <a:rPr lang="en-US" sz="2000" dirty="0" smtClean="0"/>
              <a:t/>
            </a:r>
            <a:br>
              <a:rPr lang="en-US" sz="2000" dirty="0" smtClean="0"/>
            </a:br>
            <a:r>
              <a:rPr lang="en-US" sz="2000" dirty="0" smtClean="0"/>
              <a:t>new </a:t>
            </a:r>
            <a:r>
              <a:rPr lang="en-US" sz="2000" dirty="0"/>
              <a:t>organisms, which are all genetically </a:t>
            </a:r>
            <a:r>
              <a:rPr lang="en-US" sz="2000" dirty="0" smtClean="0"/>
              <a:t/>
            </a:r>
            <a:br>
              <a:rPr lang="en-US" sz="2000" dirty="0" smtClean="0"/>
            </a:br>
            <a:r>
              <a:rPr lang="en-US" sz="2000" dirty="0" smtClean="0"/>
              <a:t>identical </a:t>
            </a:r>
            <a:r>
              <a:rPr lang="en-US" sz="2000" dirty="0"/>
              <a:t>to each other and to their single parent.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198</a:t>
            </a:r>
            <a:endParaRPr lang="en-GB" sz="960" b="1" dirty="0">
              <a:latin typeface="Arial" panose="020B0604020202020204" pitchFamily="34" charset="0"/>
              <a:cs typeface="Arial" panose="020B0604020202020204" pitchFamily="34" charset="0"/>
            </a:endParaRPr>
          </a:p>
        </p:txBody>
      </p:sp>
      <p:pic>
        <p:nvPicPr>
          <p:cNvPr id="2" name="Picture 2" descr="Image result for asexual reproduction in pla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8081" y="4797152"/>
            <a:ext cx="2814398" cy="1800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hlinkClick r:id="rId4" action="ppaction://hlinkfile"/>
          </p:cNvPr>
          <p:cNvSpPr txBox="1"/>
          <p:nvPr/>
        </p:nvSpPr>
        <p:spPr>
          <a:xfrm>
            <a:off x="8460432" y="112474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79969760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16.1 – Asexual Reproduction</a:t>
            </a:r>
            <a:endParaRPr lang="en-US" sz="4000" dirty="0"/>
          </a:p>
        </p:txBody>
      </p:sp>
      <p:sp>
        <p:nvSpPr>
          <p:cNvPr id="34" name="Rectangle 33"/>
          <p:cNvSpPr/>
          <p:nvPr/>
        </p:nvSpPr>
        <p:spPr>
          <a:xfrm>
            <a:off x="165109" y="1124744"/>
            <a:ext cx="4838939" cy="5632311"/>
          </a:xfrm>
          <a:prstGeom prst="rect">
            <a:avLst/>
          </a:prstGeom>
        </p:spPr>
        <p:txBody>
          <a:bodyPr wrap="square">
            <a:spAutoFit/>
          </a:bodyPr>
          <a:lstStyle/>
          <a:p>
            <a:pPr>
              <a:buClr>
                <a:srgbClr val="0070C0"/>
              </a:buClr>
              <a:buSzPct val="80000"/>
            </a:pPr>
            <a:r>
              <a:rPr lang="en-US" sz="2000" b="1" dirty="0" smtClean="0">
                <a:solidFill>
                  <a:srgbClr val="C00000"/>
                </a:solidFill>
              </a:rPr>
              <a:t>An </a:t>
            </a:r>
            <a:r>
              <a:rPr lang="en-US" sz="2000" b="1" dirty="0">
                <a:solidFill>
                  <a:srgbClr val="C00000"/>
                </a:solidFill>
              </a:rPr>
              <a:t>example of asexual reproduction</a:t>
            </a:r>
          </a:p>
          <a:p>
            <a:pPr marL="401638" indent="-401638">
              <a:buClr>
                <a:srgbClr val="0070C0"/>
              </a:buClr>
              <a:buSzPct val="80000"/>
              <a:buFont typeface="Arial" panose="020B0604020202020204" pitchFamily="34" charset="0"/>
              <a:buChar char="►"/>
            </a:pPr>
            <a:r>
              <a:rPr lang="en-US" sz="2000" dirty="0"/>
              <a:t>Many plants are able to reproduce asexually, and gardeners and farmers make use of this. Asexual reproduction can quickly and efficiently produce many new plants, all genetically identical to one another. This is advantageous to the grower if the original plant had exactly the characteristics that are wanted, such as large and attractive flowers, or good </a:t>
            </a:r>
            <a:r>
              <a:rPr lang="en-US" sz="2000" dirty="0" err="1"/>
              <a:t>flavour</a:t>
            </a:r>
            <a:r>
              <a:rPr lang="en-US" sz="2000" dirty="0"/>
              <a:t>, or high yield.</a:t>
            </a:r>
          </a:p>
          <a:p>
            <a:pPr marL="401638" indent="-401638">
              <a:buClr>
                <a:srgbClr val="0070C0"/>
              </a:buClr>
              <a:buSzPct val="80000"/>
              <a:buFont typeface="Arial" panose="020B0604020202020204" pitchFamily="34" charset="0"/>
              <a:buChar char="►"/>
            </a:pPr>
            <a:r>
              <a:rPr lang="en-US" sz="2000" dirty="0"/>
              <a:t>Potatoes, for example, reproduce using stem tubers (Figure 16.2). Some of the plant’s stems grow normally, above ground, producing leaves, which </a:t>
            </a:r>
            <a:r>
              <a:rPr lang="en-US" sz="2000" dirty="0" err="1"/>
              <a:t>photosynthesise</a:t>
            </a:r>
            <a:r>
              <a:rPr lang="en-US" sz="2000" dirty="0"/>
              <a:t>. Other stems grow under the soil. </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198</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883" y="1132171"/>
            <a:ext cx="2699237" cy="258168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8895" b="7055"/>
          <a:stretch/>
        </p:blipFill>
        <p:spPr>
          <a:xfrm>
            <a:off x="5004048" y="3812757"/>
            <a:ext cx="2664296" cy="2280539"/>
          </a:xfrm>
          <a:prstGeom prst="rect">
            <a:avLst/>
          </a:prstGeom>
        </p:spPr>
      </p:pic>
      <p:sp>
        <p:nvSpPr>
          <p:cNvPr id="6" name="Rectangle 5"/>
          <p:cNvSpPr/>
          <p:nvPr/>
        </p:nvSpPr>
        <p:spPr>
          <a:xfrm>
            <a:off x="5143614" y="6093296"/>
            <a:ext cx="3676858" cy="64633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dirty="0"/>
              <a:t>Figure 16.2 Tuber </a:t>
            </a:r>
            <a:r>
              <a:rPr lang="en-US" dirty="0" smtClean="0"/>
              <a:t>formation </a:t>
            </a:r>
            <a:r>
              <a:rPr lang="en-US" dirty="0"/>
              <a:t>in potatoes.</a:t>
            </a:r>
          </a:p>
        </p:txBody>
      </p:sp>
      <p:sp>
        <p:nvSpPr>
          <p:cNvPr id="7" name="Rectangle 6"/>
          <p:cNvSpPr/>
          <p:nvPr/>
        </p:nvSpPr>
        <p:spPr>
          <a:xfrm>
            <a:off x="7668344" y="1124744"/>
            <a:ext cx="1224136" cy="4185761"/>
          </a:xfrm>
          <a:prstGeom prst="rect">
            <a:avLst/>
          </a:prstGeom>
        </p:spPr>
        <p:txBody>
          <a:bodyPr wrap="square" lIns="0" tIns="0" rIns="0" bIns="0">
            <a:spAutoFit/>
          </a:bodyPr>
          <a:lstStyle/>
          <a:p>
            <a:r>
              <a:rPr lang="en-US" sz="1700" dirty="0"/>
              <a:t>Tubers form on stems that grow on or under the ground</a:t>
            </a:r>
            <a:r>
              <a:rPr lang="en-US" sz="1700" dirty="0" smtClean="0"/>
              <a:t>.</a:t>
            </a:r>
          </a:p>
          <a:p>
            <a:endParaRPr lang="en-US" sz="1700" dirty="0"/>
          </a:p>
          <a:p>
            <a:r>
              <a:rPr lang="en-US" sz="1700" dirty="0"/>
              <a:t>bud (‘eye’) from which new shoots will grow next year</a:t>
            </a:r>
          </a:p>
          <a:p>
            <a:endParaRPr lang="en-US" sz="1700" dirty="0" smtClean="0"/>
          </a:p>
          <a:p>
            <a:r>
              <a:rPr lang="en-US" sz="1700" dirty="0" smtClean="0"/>
              <a:t>Next </a:t>
            </a:r>
            <a:r>
              <a:rPr lang="en-US" sz="1700" dirty="0"/>
              <a:t>year, each tuber grows into a new plant.</a:t>
            </a:r>
          </a:p>
        </p:txBody>
      </p:sp>
      <p:sp>
        <p:nvSpPr>
          <p:cNvPr id="10" name="TextBox 9">
            <a:hlinkClick r:id="rId5" action="ppaction://hlinkfile"/>
          </p:cNvPr>
          <p:cNvSpPr txBox="1"/>
          <p:nvPr/>
        </p:nvSpPr>
        <p:spPr>
          <a:xfrm>
            <a:off x="8460432" y="537321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53563171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16.1 – Asexual Reproduction</a:t>
            </a:r>
            <a:endParaRPr lang="en-US" sz="4000" dirty="0"/>
          </a:p>
        </p:txBody>
      </p:sp>
      <p:sp>
        <p:nvSpPr>
          <p:cNvPr id="34" name="Rectangle 33"/>
          <p:cNvSpPr/>
          <p:nvPr/>
        </p:nvSpPr>
        <p:spPr>
          <a:xfrm>
            <a:off x="165110" y="1124744"/>
            <a:ext cx="5270984" cy="5647700"/>
          </a:xfrm>
          <a:prstGeom prst="rect">
            <a:avLst/>
          </a:prstGeom>
        </p:spPr>
        <p:txBody>
          <a:bodyPr wrap="square">
            <a:spAutoFit/>
          </a:bodyPr>
          <a:lstStyle/>
          <a:p>
            <a:pPr>
              <a:buClr>
                <a:srgbClr val="0070C0"/>
              </a:buClr>
              <a:buSzPct val="80000"/>
            </a:pPr>
            <a:r>
              <a:rPr lang="en-US" sz="1900" b="1" dirty="0" smtClean="0">
                <a:solidFill>
                  <a:srgbClr val="C00000"/>
                </a:solidFill>
              </a:rPr>
              <a:t>An </a:t>
            </a:r>
            <a:r>
              <a:rPr lang="en-US" sz="1900" b="1" dirty="0">
                <a:solidFill>
                  <a:srgbClr val="C00000"/>
                </a:solidFill>
              </a:rPr>
              <a:t>example of asexual reproduction</a:t>
            </a:r>
          </a:p>
          <a:p>
            <a:pPr marL="401638" indent="-401638">
              <a:buClr>
                <a:srgbClr val="0070C0"/>
              </a:buClr>
              <a:buSzPct val="80000"/>
              <a:buFont typeface="Arial" panose="020B0604020202020204" pitchFamily="34" charset="0"/>
              <a:buChar char="►"/>
            </a:pPr>
            <a:r>
              <a:rPr lang="en-US" sz="1900" dirty="0" smtClean="0"/>
              <a:t>Swellings </a:t>
            </a:r>
            <a:r>
              <a:rPr lang="en-US" sz="1900" dirty="0"/>
              <a:t>called tubers form on them. Sucrose is transported from the leaves into these underground stem tubers, where it is converted into starch and stored. The tubers grow larger and larger. Each plant can produce many stem tubers</a:t>
            </a:r>
            <a:r>
              <a:rPr lang="en-US" sz="1900" dirty="0" smtClean="0"/>
              <a:t>.</a:t>
            </a:r>
          </a:p>
          <a:p>
            <a:pPr marL="401638" indent="-401638">
              <a:buClr>
                <a:srgbClr val="0070C0"/>
              </a:buClr>
              <a:buSzPct val="80000"/>
              <a:buFont typeface="Arial" panose="020B0604020202020204" pitchFamily="34" charset="0"/>
              <a:buChar char="►"/>
            </a:pPr>
            <a:r>
              <a:rPr lang="en-US" sz="1900" dirty="0"/>
              <a:t>The tubers are harvested, to be used as food. Some of them, however, are saved to produce next year’s crop These tubers are planted underground, where they grow shoots and roots to form a new plant. </a:t>
            </a:r>
            <a:endParaRPr lang="en-US" sz="1900" dirty="0" smtClean="0"/>
          </a:p>
          <a:p>
            <a:pPr marL="401638" indent="-401638">
              <a:buClr>
                <a:srgbClr val="0070C0"/>
              </a:buClr>
              <a:buSzPct val="80000"/>
              <a:buFont typeface="Arial" panose="020B0604020202020204" pitchFamily="34" charset="0"/>
              <a:buChar char="►"/>
            </a:pPr>
            <a:r>
              <a:rPr lang="en-US" sz="1900" dirty="0" smtClean="0"/>
              <a:t>Because </a:t>
            </a:r>
            <a:r>
              <a:rPr lang="en-US" sz="1900" dirty="0"/>
              <a:t>each potato plant produces many tubers, one plant can give rise to many new ones. </a:t>
            </a:r>
            <a:endParaRPr lang="en-US" sz="1900" dirty="0" smtClean="0"/>
          </a:p>
          <a:p>
            <a:pPr marL="401638" indent="-401638">
              <a:buClr>
                <a:srgbClr val="0070C0"/>
              </a:buClr>
              <a:buSzPct val="80000"/>
              <a:buFont typeface="Arial" panose="020B0604020202020204" pitchFamily="34" charset="0"/>
              <a:buChar char="►"/>
            </a:pPr>
            <a:r>
              <a:rPr lang="en-US" sz="1900" dirty="0" smtClean="0"/>
              <a:t>To </a:t>
            </a:r>
            <a:r>
              <a:rPr lang="en-US" sz="1900" dirty="0"/>
              <a:t>get more plants, tubers can be cut into several pieces. As long as each piece has a bud on it, it can grow into a complete new plant.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198</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6661"/>
          <a:stretch/>
        </p:blipFill>
        <p:spPr>
          <a:xfrm>
            <a:off x="5436094" y="1132172"/>
            <a:ext cx="2088234" cy="2139822"/>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32651" r="7483" b="7055"/>
          <a:stretch/>
        </p:blipFill>
        <p:spPr>
          <a:xfrm>
            <a:off x="5436095" y="3717032"/>
            <a:ext cx="2088232" cy="2254623"/>
          </a:xfrm>
          <a:prstGeom prst="rect">
            <a:avLst/>
          </a:prstGeom>
        </p:spPr>
      </p:pic>
      <p:sp>
        <p:nvSpPr>
          <p:cNvPr id="7" name="Rectangle 6"/>
          <p:cNvSpPr/>
          <p:nvPr/>
        </p:nvSpPr>
        <p:spPr>
          <a:xfrm>
            <a:off x="5436094" y="6023029"/>
            <a:ext cx="3384378" cy="64633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dirty="0"/>
              <a:t>Figure 16.2 Tuber </a:t>
            </a:r>
            <a:r>
              <a:rPr lang="en-US" dirty="0" smtClean="0"/>
              <a:t>formation </a:t>
            </a:r>
            <a:r>
              <a:rPr lang="en-US" dirty="0"/>
              <a:t>in potatoes.</a:t>
            </a:r>
          </a:p>
        </p:txBody>
      </p:sp>
      <p:sp>
        <p:nvSpPr>
          <p:cNvPr id="8" name="Rectangle 7"/>
          <p:cNvSpPr/>
          <p:nvPr/>
        </p:nvSpPr>
        <p:spPr>
          <a:xfrm>
            <a:off x="7668344" y="1124744"/>
            <a:ext cx="1224136" cy="4185761"/>
          </a:xfrm>
          <a:prstGeom prst="rect">
            <a:avLst/>
          </a:prstGeom>
        </p:spPr>
        <p:txBody>
          <a:bodyPr wrap="square" lIns="0" tIns="0" rIns="0" bIns="0">
            <a:spAutoFit/>
          </a:bodyPr>
          <a:lstStyle/>
          <a:p>
            <a:r>
              <a:rPr lang="en-US" sz="1700" dirty="0"/>
              <a:t>Tubers form on stems that grow on or under the ground</a:t>
            </a:r>
            <a:r>
              <a:rPr lang="en-US" sz="1700" dirty="0" smtClean="0"/>
              <a:t>.</a:t>
            </a:r>
          </a:p>
          <a:p>
            <a:endParaRPr lang="en-US" sz="1700" dirty="0"/>
          </a:p>
          <a:p>
            <a:r>
              <a:rPr lang="en-US" sz="1700" dirty="0"/>
              <a:t>bud (‘eye’) from which new shoots will grow next year</a:t>
            </a:r>
          </a:p>
          <a:p>
            <a:endParaRPr lang="en-US" sz="1700" dirty="0" smtClean="0"/>
          </a:p>
          <a:p>
            <a:r>
              <a:rPr lang="en-US" sz="1700" dirty="0" smtClean="0"/>
              <a:t>Next </a:t>
            </a:r>
            <a:r>
              <a:rPr lang="en-US" sz="1700" dirty="0"/>
              <a:t>year, each tuber grows into a new plant.</a:t>
            </a:r>
          </a:p>
        </p:txBody>
      </p:sp>
      <p:sp>
        <p:nvSpPr>
          <p:cNvPr id="9" name="TextBox 8">
            <a:hlinkClick r:id="rId5" action="ppaction://hlinkfile"/>
          </p:cNvPr>
          <p:cNvSpPr txBox="1"/>
          <p:nvPr/>
        </p:nvSpPr>
        <p:spPr>
          <a:xfrm>
            <a:off x="8460432" y="5385410"/>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20953543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800" dirty="0" smtClean="0"/>
              <a:t>16.1 - Questions</a:t>
            </a:r>
            <a:endParaRPr lang="en-GB" sz="4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0065"/>
            <a:ext cx="8699936" cy="2862322"/>
          </a:xfrm>
          <a:prstGeom prst="rect">
            <a:avLst/>
          </a:prstGeom>
          <a:solidFill>
            <a:srgbClr val="F5FC9A"/>
          </a:solidFill>
          <a:ln w="57150">
            <a:solidFill>
              <a:srgbClr val="002060"/>
            </a:solidFill>
          </a:ln>
        </p:spPr>
        <p:txBody>
          <a:bodyPr wrap="square">
            <a:spAutoFit/>
          </a:bodyPr>
          <a:lstStyle/>
          <a:p>
            <a:pPr marL="971550" indent="-971550">
              <a:buClr>
                <a:srgbClr val="0070C0"/>
              </a:buClr>
              <a:tabLst>
                <a:tab pos="4300538" algn="l"/>
              </a:tabLst>
            </a:pPr>
            <a:r>
              <a:rPr lang="en-US" sz="3000" b="1" dirty="0" smtClean="0"/>
              <a:t>16.1</a:t>
            </a:r>
            <a:r>
              <a:rPr lang="en-US" sz="3000" dirty="0" smtClean="0"/>
              <a:t> 	Explain why offspring produced by asexual reproduction are genetically identical to each other.</a:t>
            </a:r>
          </a:p>
          <a:p>
            <a:pPr marL="971550" indent="-971550">
              <a:buClr>
                <a:srgbClr val="0070C0"/>
              </a:buClr>
              <a:tabLst>
                <a:tab pos="4300538" algn="l"/>
              </a:tabLst>
            </a:pPr>
            <a:r>
              <a:rPr lang="en-US" sz="3000" b="1" dirty="0" smtClean="0"/>
              <a:t>16.2</a:t>
            </a:r>
            <a:r>
              <a:rPr lang="en-US" sz="3000" dirty="0" smtClean="0"/>
              <a:t> 	Explain </a:t>
            </a:r>
            <a:r>
              <a:rPr lang="en-US" sz="3000" dirty="0"/>
              <a:t>why a gardener might choose to propagate a plant asexually.</a:t>
            </a:r>
          </a:p>
          <a:p>
            <a:pPr marL="971550" indent="-971550">
              <a:buClr>
                <a:srgbClr val="0070C0"/>
              </a:buClr>
              <a:tabLst>
                <a:tab pos="4300538" algn="l"/>
              </a:tabLst>
            </a:pPr>
            <a:r>
              <a:rPr lang="en-US" sz="3000" b="1" dirty="0"/>
              <a:t>16.3</a:t>
            </a:r>
            <a:r>
              <a:rPr lang="en-US" sz="3000" dirty="0"/>
              <a:t> </a:t>
            </a:r>
            <a:r>
              <a:rPr lang="en-US" sz="3000" dirty="0" smtClean="0"/>
              <a:t>	What </a:t>
            </a:r>
            <a:r>
              <a:rPr lang="en-US" sz="3000" dirty="0"/>
              <a:t>is a stem tuber?</a:t>
            </a:r>
          </a:p>
        </p:txBody>
      </p:sp>
      <p:sp>
        <p:nvSpPr>
          <p:cNvPr id="26" name="TextBox 25">
            <a:hlinkClick r:id="rId3" action="ppaction://hlinkfile"/>
          </p:cNvPr>
          <p:cNvSpPr txBox="1"/>
          <p:nvPr/>
        </p:nvSpPr>
        <p:spPr>
          <a:xfrm>
            <a:off x="8259100" y="306896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Round Same Side Corner Rectangle 7"/>
          <p:cNvSpPr/>
          <p:nvPr/>
        </p:nvSpPr>
        <p:spPr>
          <a:xfrm>
            <a:off x="179512" y="4186302"/>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79512" y="4640986"/>
            <a:ext cx="8699936" cy="1956366"/>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51519" y="4704526"/>
            <a:ext cx="8505651" cy="1892826"/>
          </a:xfrm>
          <a:prstGeom prst="rect">
            <a:avLst/>
          </a:prstGeom>
          <a:noFill/>
        </p:spPr>
        <p:txBody>
          <a:bodyPr wrap="square" rtlCol="0">
            <a:spAutoFit/>
          </a:bodyPr>
          <a:lstStyle/>
          <a:p>
            <a:r>
              <a:rPr lang="en-US" sz="1950" b="1" dirty="0">
                <a:solidFill>
                  <a:srgbClr val="C00000"/>
                </a:solidFill>
              </a:rPr>
              <a:t>sexual reproduction </a:t>
            </a:r>
            <a:r>
              <a:rPr lang="en-US" sz="1950" dirty="0"/>
              <a:t>- a process involving the fusion of the nuclei of two gametes to form a zygote and the production of offspring that are genetically different from each other </a:t>
            </a:r>
            <a:r>
              <a:rPr lang="en-US" sz="1950" dirty="0" smtClean="0"/>
              <a:t/>
            </a:r>
            <a:br>
              <a:rPr lang="en-US" sz="1950" dirty="0" smtClean="0"/>
            </a:br>
            <a:r>
              <a:rPr lang="en-US" sz="1950" b="1" dirty="0" smtClean="0">
                <a:solidFill>
                  <a:srgbClr val="C00000"/>
                </a:solidFill>
              </a:rPr>
              <a:t>asexual </a:t>
            </a:r>
            <a:r>
              <a:rPr lang="en-US" sz="1950" b="1" dirty="0">
                <a:solidFill>
                  <a:srgbClr val="C00000"/>
                </a:solidFill>
              </a:rPr>
              <a:t>reproduction </a:t>
            </a:r>
            <a:r>
              <a:rPr lang="en-US" sz="1950" dirty="0"/>
              <a:t>- a process resulting in the production of genetically identical offspring from one parent</a:t>
            </a:r>
          </a:p>
          <a:p>
            <a:r>
              <a:rPr lang="en-US" sz="1950" b="1" dirty="0">
                <a:solidFill>
                  <a:srgbClr val="C00000"/>
                </a:solidFill>
              </a:rPr>
              <a:t>fertilisation</a:t>
            </a:r>
            <a:r>
              <a:rPr lang="en-US" sz="1950" dirty="0">
                <a:solidFill>
                  <a:srgbClr val="C00000"/>
                </a:solidFill>
              </a:rPr>
              <a:t> </a:t>
            </a:r>
            <a:r>
              <a:rPr lang="en-US" sz="1950" dirty="0"/>
              <a:t>- the fusion of gamete nuclei</a:t>
            </a:r>
            <a:endParaRPr lang="en-GB" sz="1950" dirty="0"/>
          </a:p>
        </p:txBody>
      </p:sp>
      <p:sp>
        <p:nvSpPr>
          <p:cNvPr id="12" name="TextBox 11">
            <a:hlinkClick r:id="rId4" action="ppaction://hlinkfile"/>
          </p:cNvPr>
          <p:cNvSpPr txBox="1"/>
          <p:nvPr/>
        </p:nvSpPr>
        <p:spPr>
          <a:xfrm>
            <a:off x="8388425" y="495336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16.2 – Sexual Reproduction - Zygote</a:t>
            </a:r>
            <a:endParaRPr lang="en-US" sz="3900" dirty="0"/>
          </a:p>
        </p:txBody>
      </p:sp>
      <p:sp>
        <p:nvSpPr>
          <p:cNvPr id="34" name="Rectangle 33"/>
          <p:cNvSpPr/>
          <p:nvPr/>
        </p:nvSpPr>
        <p:spPr>
          <a:xfrm>
            <a:off x="165110" y="1124744"/>
            <a:ext cx="5631026" cy="5509200"/>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200" dirty="0" smtClean="0"/>
              <a:t>In </a:t>
            </a:r>
            <a:r>
              <a:rPr lang="en-US" sz="2200" dirty="0"/>
              <a:t>sexual reproduction, the parent organism produces sex cells called gametes. Eggs and sperm are examples of gametes. </a:t>
            </a:r>
            <a:endParaRPr lang="en-US" sz="2200" dirty="0" smtClean="0"/>
          </a:p>
          <a:p>
            <a:pPr marL="401638" indent="-401638">
              <a:buClr>
                <a:srgbClr val="0070C0"/>
              </a:buClr>
              <a:buSzPct val="80000"/>
              <a:buFont typeface="Arial" panose="020B0604020202020204" pitchFamily="34" charset="0"/>
              <a:buChar char="►"/>
            </a:pPr>
            <a:r>
              <a:rPr lang="en-US" sz="2200" dirty="0" smtClean="0"/>
              <a:t>Two </a:t>
            </a:r>
            <a:r>
              <a:rPr lang="en-US" sz="2200" dirty="0"/>
              <a:t>of these gametes join and their nuclei fuse together. This is called fertilisation. The new cell which is formed by fertilisation is called a zygote. The zygote divides again and again, and eventually grows into a new organism.</a:t>
            </a:r>
          </a:p>
          <a:p>
            <a:pPr marL="401638" indent="-401638">
              <a:buClr>
                <a:srgbClr val="0070C0"/>
              </a:buClr>
              <a:buSzPct val="80000"/>
              <a:buFont typeface="Arial" panose="020B0604020202020204" pitchFamily="34" charset="0"/>
              <a:buChar char="►"/>
            </a:pPr>
            <a:r>
              <a:rPr lang="en-US" sz="2200" dirty="0"/>
              <a:t>The zygote contains chromosomes from both its parents. It can have any combination of their genes. Sexual reproduction therefore produces offspring that are genetically different from each other and from their parents.</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198</a:t>
            </a:r>
            <a:endParaRPr lang="en-GB" sz="960" b="1" dirty="0">
              <a:latin typeface="Arial" panose="020B0604020202020204" pitchFamily="34" charset="0"/>
              <a:cs typeface="Arial" panose="020B0604020202020204" pitchFamily="34" charset="0"/>
            </a:endParaRPr>
          </a:p>
        </p:txBody>
      </p:sp>
      <p:pic>
        <p:nvPicPr>
          <p:cNvPr id="5122" name="Picture 2" descr="Image result for sexual reproduction in pla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124744"/>
            <a:ext cx="3096344" cy="264432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plant zygo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96136" y="3879344"/>
            <a:ext cx="3096344" cy="2754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8460432" y="112474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88787077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34" name="Rectangle 33"/>
          <p:cNvSpPr/>
          <p:nvPr/>
        </p:nvSpPr>
        <p:spPr>
          <a:xfrm>
            <a:off x="165110" y="1124744"/>
            <a:ext cx="8655362" cy="5632311"/>
          </a:xfrm>
          <a:prstGeom prst="rect">
            <a:avLst/>
          </a:prstGeom>
        </p:spPr>
        <p:txBody>
          <a:bodyPr wrap="square">
            <a:spAutoFit/>
          </a:bodyPr>
          <a:lstStyle/>
          <a:p>
            <a:pPr>
              <a:buClr>
                <a:srgbClr val="0070C0"/>
              </a:buClr>
              <a:buSzPct val="80000"/>
            </a:pPr>
            <a:r>
              <a:rPr lang="en-US" sz="2000" b="1" dirty="0">
                <a:solidFill>
                  <a:srgbClr val="C00000"/>
                </a:solidFill>
              </a:rPr>
              <a:t>Gametes</a:t>
            </a:r>
          </a:p>
          <a:p>
            <a:pPr marL="401638" indent="-401638">
              <a:buClr>
                <a:srgbClr val="0070C0"/>
              </a:buClr>
              <a:buSzPct val="80000"/>
              <a:buFont typeface="Arial" panose="020B0604020202020204" pitchFamily="34" charset="0"/>
              <a:buChar char="►"/>
            </a:pPr>
            <a:r>
              <a:rPr lang="en-US" sz="2000" dirty="0"/>
              <a:t>Gametes are different from ordinary cells, because they contain only half as many chromosomes as usual. This is so that when two of them fuse together, the zygote they form will have the correct number of chromosomes.</a:t>
            </a:r>
          </a:p>
          <a:p>
            <a:pPr marL="401638" indent="-401638">
              <a:buClr>
                <a:srgbClr val="0070C0"/>
              </a:buClr>
              <a:buSzPct val="80000"/>
              <a:buFont typeface="Arial" panose="020B0604020202020204" pitchFamily="34" charset="0"/>
              <a:buChar char="►"/>
            </a:pPr>
            <a:r>
              <a:rPr lang="en-US" sz="2000" dirty="0"/>
              <a:t>Humans, for example, have 46 chromosomes in each of their body cells. But human egg and sperm cells only have 23 chromosomes each. When an egg and sperm fuse together at fertilisation, the zygote which is formed will therefore have 46 chromosomes, the normal number (Figure 16.3).</a:t>
            </a:r>
          </a:p>
          <a:p>
            <a:pPr marL="401638" indent="-401638">
              <a:buClr>
                <a:srgbClr val="0070C0"/>
              </a:buClr>
              <a:buSzPct val="80000"/>
              <a:buFont typeface="Arial" panose="020B0604020202020204" pitchFamily="34" charset="0"/>
              <a:buChar char="►"/>
            </a:pPr>
            <a:r>
              <a:rPr lang="en-US" sz="2000" dirty="0" smtClean="0"/>
              <a:t>The </a:t>
            </a:r>
            <a:r>
              <a:rPr lang="en-US" sz="2000" dirty="0"/>
              <a:t>46 chromosomes in an ordinary human cell are of 23 different kinds. There are two of each kind.</a:t>
            </a:r>
          </a:p>
          <a:p>
            <a:pPr marL="401638" indent="-401638">
              <a:buClr>
                <a:srgbClr val="0070C0"/>
              </a:buClr>
              <a:buSzPct val="80000"/>
              <a:buFont typeface="Arial" panose="020B0604020202020204" pitchFamily="34" charset="0"/>
              <a:buChar char="►"/>
            </a:pPr>
            <a:r>
              <a:rPr lang="en-US" sz="2000" dirty="0"/>
              <a:t>This is because there are two sets </a:t>
            </a:r>
            <a:r>
              <a:rPr lang="en-US" sz="2000" dirty="0" smtClean="0"/>
              <a:t/>
            </a:r>
            <a:br>
              <a:rPr lang="en-US" sz="2000" dirty="0" smtClean="0"/>
            </a:br>
            <a:r>
              <a:rPr lang="en-US" sz="2000" dirty="0" smtClean="0"/>
              <a:t>of </a:t>
            </a:r>
            <a:r>
              <a:rPr lang="en-US" sz="2000" dirty="0"/>
              <a:t>chromosomes in the cell. One set </a:t>
            </a:r>
            <a:r>
              <a:rPr lang="en-US" sz="2000" dirty="0" smtClean="0"/>
              <a:t/>
            </a:r>
            <a:br>
              <a:rPr lang="en-US" sz="2000" dirty="0" smtClean="0"/>
            </a:br>
            <a:r>
              <a:rPr lang="en-US" sz="2000" dirty="0" smtClean="0"/>
              <a:t>came </a:t>
            </a:r>
            <a:r>
              <a:rPr lang="en-US" sz="2000" dirty="0"/>
              <a:t>from the father, and one set </a:t>
            </a:r>
            <a:r>
              <a:rPr lang="en-US" sz="2000" dirty="0" smtClean="0"/>
              <a:t/>
            </a:r>
            <a:br>
              <a:rPr lang="en-US" sz="2000" dirty="0" smtClean="0"/>
            </a:br>
            <a:r>
              <a:rPr lang="en-US" sz="2000" dirty="0" smtClean="0"/>
              <a:t>from </a:t>
            </a:r>
            <a:r>
              <a:rPr lang="en-US" sz="2000" dirty="0"/>
              <a:t>the mother. A cell which has the </a:t>
            </a:r>
            <a:r>
              <a:rPr lang="en-US" sz="2000" dirty="0" smtClean="0"/>
              <a:t/>
            </a:r>
            <a:br>
              <a:rPr lang="en-US" sz="2000" dirty="0" smtClean="0"/>
            </a:br>
            <a:r>
              <a:rPr lang="en-US" sz="2000" dirty="0" smtClean="0"/>
              <a:t>full </a:t>
            </a:r>
            <a:r>
              <a:rPr lang="en-US" sz="2000" dirty="0"/>
              <a:t>number of chromosomes, with </a:t>
            </a:r>
            <a:r>
              <a:rPr lang="en-US" sz="2000" dirty="0" smtClean="0"/>
              <a:t/>
            </a:r>
            <a:br>
              <a:rPr lang="en-US" sz="2000" dirty="0" smtClean="0"/>
            </a:br>
            <a:r>
              <a:rPr lang="en-US" sz="2000" dirty="0" smtClean="0"/>
              <a:t>two </a:t>
            </a:r>
            <a:r>
              <a:rPr lang="en-US" sz="2000" dirty="0"/>
              <a:t>complete sets, is called a diploid cell</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199</a:t>
            </a:r>
            <a:endParaRPr lang="en-GB" sz="960" b="1" dirty="0">
              <a:latin typeface="Arial" panose="020B0604020202020204" pitchFamily="34" charset="0"/>
              <a:cs typeface="Arial" panose="020B0604020202020204" pitchFamily="34" charset="0"/>
            </a:endParaRPr>
          </a:p>
        </p:txBody>
      </p:sp>
      <p:pic>
        <p:nvPicPr>
          <p:cNvPr id="9218" name="Picture 2" descr="Image result for plant game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623" y="4653136"/>
            <a:ext cx="4061857" cy="201622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8460432" y="112474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085385637"/>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199</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131118" y="6361583"/>
            <a:ext cx="5760640"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16.3 – </a:t>
            </a:r>
            <a:r>
              <a:rPr lang="en-US" sz="2000" dirty="0" smtClean="0"/>
              <a:t>Sexual Reproduction in Humans</a:t>
            </a:r>
            <a:endParaRPr lang="en-GB" sz="2000"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4167" b="6495"/>
          <a:stretch/>
        </p:blipFill>
        <p:spPr>
          <a:xfrm>
            <a:off x="179512" y="1124744"/>
            <a:ext cx="8640960" cy="4326692"/>
          </a:xfrm>
          <a:prstGeom prst="rect">
            <a:avLst/>
          </a:prstGeom>
        </p:spPr>
      </p:pic>
      <p:sp>
        <p:nvSpPr>
          <p:cNvPr id="3" name="TextBox 2"/>
          <p:cNvSpPr txBox="1"/>
          <p:nvPr/>
        </p:nvSpPr>
        <p:spPr>
          <a:xfrm>
            <a:off x="183333" y="4623086"/>
            <a:ext cx="2372443" cy="923330"/>
          </a:xfrm>
          <a:prstGeom prst="rect">
            <a:avLst/>
          </a:prstGeom>
          <a:solidFill>
            <a:schemeClr val="bg1"/>
          </a:solidFill>
        </p:spPr>
        <p:txBody>
          <a:bodyPr wrap="square" rtlCol="0">
            <a:spAutoFit/>
          </a:bodyPr>
          <a:lstStyle/>
          <a:p>
            <a:r>
              <a:rPr lang="en-US" dirty="0" smtClean="0"/>
              <a:t>The cells in a human body each contain 46 chromosomes.</a:t>
            </a:r>
            <a:endParaRPr lang="en-US" dirty="0"/>
          </a:p>
        </p:txBody>
      </p:sp>
      <p:sp>
        <p:nvSpPr>
          <p:cNvPr id="9" name="TextBox 8"/>
          <p:cNvSpPr txBox="1"/>
          <p:nvPr/>
        </p:nvSpPr>
        <p:spPr>
          <a:xfrm>
            <a:off x="2699791" y="4623085"/>
            <a:ext cx="3408783" cy="1477328"/>
          </a:xfrm>
          <a:prstGeom prst="rect">
            <a:avLst/>
          </a:prstGeom>
          <a:solidFill>
            <a:schemeClr val="bg1"/>
          </a:solidFill>
        </p:spPr>
        <p:txBody>
          <a:bodyPr wrap="square" rtlCol="0">
            <a:spAutoFit/>
          </a:bodyPr>
          <a:lstStyle/>
          <a:p>
            <a:r>
              <a:rPr lang="en-US" dirty="0" smtClean="0"/>
              <a:t>In sexual reproduction, cells in testes and ovaries divide by meiosis producing gametes, with half the number of chromosomes.</a:t>
            </a:r>
            <a:endParaRPr lang="en-US" dirty="0"/>
          </a:p>
        </p:txBody>
      </p:sp>
      <p:sp>
        <p:nvSpPr>
          <p:cNvPr id="10" name="TextBox 9"/>
          <p:cNvSpPr txBox="1"/>
          <p:nvPr/>
        </p:nvSpPr>
        <p:spPr>
          <a:xfrm>
            <a:off x="6036568" y="4623085"/>
            <a:ext cx="2855912" cy="1477328"/>
          </a:xfrm>
          <a:prstGeom prst="rect">
            <a:avLst/>
          </a:prstGeom>
          <a:solidFill>
            <a:schemeClr val="bg1"/>
          </a:solidFill>
        </p:spPr>
        <p:txBody>
          <a:bodyPr wrap="square" rtlCol="0">
            <a:spAutoFit/>
          </a:bodyPr>
          <a:lstStyle/>
          <a:p>
            <a:r>
              <a:rPr lang="en-US" dirty="0" smtClean="0"/>
              <a:t>When the male and female gametes join together, a zygote is formed which has the full number of chromosomes.</a:t>
            </a:r>
            <a:endParaRPr lang="en-US" dirty="0"/>
          </a:p>
        </p:txBody>
      </p:sp>
      <p:sp>
        <p:nvSpPr>
          <p:cNvPr id="11" name="TextBox 10"/>
          <p:cNvSpPr txBox="1"/>
          <p:nvPr/>
        </p:nvSpPr>
        <p:spPr>
          <a:xfrm>
            <a:off x="5567722" y="3933885"/>
            <a:ext cx="648072" cy="338554"/>
          </a:xfrm>
          <a:prstGeom prst="rect">
            <a:avLst/>
          </a:prstGeom>
          <a:solidFill>
            <a:schemeClr val="bg1"/>
          </a:solidFill>
        </p:spPr>
        <p:txBody>
          <a:bodyPr wrap="square" rtlCol="0">
            <a:spAutoFit/>
          </a:bodyPr>
          <a:lstStyle/>
          <a:p>
            <a:r>
              <a:rPr lang="en-US" sz="1600" dirty="0" smtClean="0"/>
              <a:t>egg</a:t>
            </a:r>
            <a:endParaRPr lang="en-US" sz="1600" dirty="0"/>
          </a:p>
        </p:txBody>
      </p:sp>
      <p:sp>
        <p:nvSpPr>
          <p:cNvPr id="12" name="TextBox 11"/>
          <p:cNvSpPr txBox="1"/>
          <p:nvPr/>
        </p:nvSpPr>
        <p:spPr>
          <a:xfrm>
            <a:off x="8032205" y="1988840"/>
            <a:ext cx="860275" cy="338554"/>
          </a:xfrm>
          <a:prstGeom prst="rect">
            <a:avLst/>
          </a:prstGeom>
          <a:solidFill>
            <a:schemeClr val="bg1"/>
          </a:solidFill>
        </p:spPr>
        <p:txBody>
          <a:bodyPr wrap="square" rtlCol="0">
            <a:spAutoFit/>
          </a:bodyPr>
          <a:lstStyle/>
          <a:p>
            <a:r>
              <a:rPr lang="en-US" sz="1600" dirty="0" smtClean="0"/>
              <a:t>zygote</a:t>
            </a:r>
            <a:endParaRPr lang="en-US" sz="1600" dirty="0"/>
          </a:p>
        </p:txBody>
      </p:sp>
      <p:sp>
        <p:nvSpPr>
          <p:cNvPr id="13" name="TextBox 12"/>
          <p:cNvSpPr txBox="1"/>
          <p:nvPr/>
        </p:nvSpPr>
        <p:spPr>
          <a:xfrm>
            <a:off x="4860032" y="1074222"/>
            <a:ext cx="788267" cy="338554"/>
          </a:xfrm>
          <a:prstGeom prst="rect">
            <a:avLst/>
          </a:prstGeom>
          <a:solidFill>
            <a:schemeClr val="bg1"/>
          </a:solidFill>
        </p:spPr>
        <p:txBody>
          <a:bodyPr wrap="square" rtlCol="0">
            <a:spAutoFit/>
          </a:bodyPr>
          <a:lstStyle/>
          <a:p>
            <a:r>
              <a:rPr lang="en-US" sz="1600" dirty="0" smtClean="0"/>
              <a:t>sperm</a:t>
            </a:r>
            <a:endParaRPr lang="en-US" sz="1600" dirty="0"/>
          </a:p>
        </p:txBody>
      </p:sp>
      <p:sp>
        <p:nvSpPr>
          <p:cNvPr id="14" name="TextBox 13"/>
          <p:cNvSpPr txBox="1"/>
          <p:nvPr/>
        </p:nvSpPr>
        <p:spPr>
          <a:xfrm>
            <a:off x="2339752" y="1485225"/>
            <a:ext cx="932283" cy="338554"/>
          </a:xfrm>
          <a:prstGeom prst="rect">
            <a:avLst/>
          </a:prstGeom>
          <a:solidFill>
            <a:schemeClr val="bg1"/>
          </a:solidFill>
        </p:spPr>
        <p:txBody>
          <a:bodyPr wrap="square" rtlCol="0">
            <a:spAutoFit/>
          </a:bodyPr>
          <a:lstStyle/>
          <a:p>
            <a:r>
              <a:rPr lang="en-US" sz="1600" dirty="0" smtClean="0"/>
              <a:t>meiosis</a:t>
            </a:r>
            <a:endParaRPr lang="en-US" sz="1600" dirty="0"/>
          </a:p>
        </p:txBody>
      </p:sp>
      <p:sp>
        <p:nvSpPr>
          <p:cNvPr id="15" name="TextBox 14"/>
          <p:cNvSpPr txBox="1"/>
          <p:nvPr/>
        </p:nvSpPr>
        <p:spPr>
          <a:xfrm>
            <a:off x="179512" y="2564904"/>
            <a:ext cx="1797868" cy="584775"/>
          </a:xfrm>
          <a:prstGeom prst="rect">
            <a:avLst/>
          </a:prstGeom>
          <a:solidFill>
            <a:schemeClr val="bg1"/>
          </a:solidFill>
        </p:spPr>
        <p:txBody>
          <a:bodyPr wrap="square" rtlCol="0">
            <a:spAutoFit/>
          </a:bodyPr>
          <a:lstStyle/>
          <a:p>
            <a:r>
              <a:rPr lang="en-US" sz="1600" dirty="0" smtClean="0"/>
              <a:t>Male body cell</a:t>
            </a:r>
          </a:p>
          <a:p>
            <a:r>
              <a:rPr lang="en-US" sz="1600" dirty="0" smtClean="0"/>
              <a:t>Female body cell</a:t>
            </a:r>
            <a:endParaRPr lang="en-US" sz="1600" dirty="0"/>
          </a:p>
        </p:txBody>
      </p:sp>
      <p:sp>
        <p:nvSpPr>
          <p:cNvPr id="16" name="TextBox 15"/>
          <p:cNvSpPr txBox="1"/>
          <p:nvPr/>
        </p:nvSpPr>
        <p:spPr>
          <a:xfrm>
            <a:off x="2339752" y="3525839"/>
            <a:ext cx="932283" cy="338554"/>
          </a:xfrm>
          <a:prstGeom prst="rect">
            <a:avLst/>
          </a:prstGeom>
          <a:solidFill>
            <a:schemeClr val="bg1"/>
          </a:solidFill>
        </p:spPr>
        <p:txBody>
          <a:bodyPr wrap="square" rtlCol="0">
            <a:spAutoFit/>
          </a:bodyPr>
          <a:lstStyle/>
          <a:p>
            <a:r>
              <a:rPr lang="en-US" sz="1600" dirty="0" smtClean="0"/>
              <a:t>meiosis</a:t>
            </a:r>
            <a:endParaRPr lang="en-US" sz="1600" dirty="0"/>
          </a:p>
        </p:txBody>
      </p:sp>
      <p:sp>
        <p:nvSpPr>
          <p:cNvPr id="17" name="TextBox 16"/>
          <p:cNvSpPr txBox="1"/>
          <p:nvPr/>
        </p:nvSpPr>
        <p:spPr>
          <a:xfrm>
            <a:off x="4860032" y="1996480"/>
            <a:ext cx="495672" cy="351215"/>
          </a:xfrm>
          <a:prstGeom prst="rect">
            <a:avLst/>
          </a:prstGeom>
          <a:solidFill>
            <a:schemeClr val="bg1"/>
          </a:solidFill>
        </p:spPr>
        <p:txBody>
          <a:bodyPr wrap="square" rtlCol="0">
            <a:spAutoFit/>
          </a:bodyPr>
          <a:lstStyle/>
          <a:p>
            <a:r>
              <a:rPr lang="en-US" sz="1600" dirty="0" smtClean="0"/>
              <a:t>23</a:t>
            </a:r>
            <a:endParaRPr lang="en-US" sz="1600" dirty="0"/>
          </a:p>
        </p:txBody>
      </p:sp>
      <p:sp>
        <p:nvSpPr>
          <p:cNvPr id="18" name="TextBox 17"/>
          <p:cNvSpPr txBox="1"/>
          <p:nvPr/>
        </p:nvSpPr>
        <p:spPr>
          <a:xfrm>
            <a:off x="5940152" y="2679133"/>
            <a:ext cx="1287760" cy="338554"/>
          </a:xfrm>
          <a:prstGeom prst="rect">
            <a:avLst/>
          </a:prstGeom>
          <a:solidFill>
            <a:schemeClr val="bg1"/>
          </a:solidFill>
        </p:spPr>
        <p:txBody>
          <a:bodyPr wrap="square" rtlCol="0">
            <a:spAutoFit/>
          </a:bodyPr>
          <a:lstStyle/>
          <a:p>
            <a:r>
              <a:rPr lang="en-US" sz="1600" dirty="0" smtClean="0"/>
              <a:t>fertilisation</a:t>
            </a:r>
            <a:endParaRPr lang="en-US" sz="1600" dirty="0"/>
          </a:p>
        </p:txBody>
      </p:sp>
      <p:sp>
        <p:nvSpPr>
          <p:cNvPr id="19" name="TextBox 18">
            <a:hlinkClick r:id="rId4" action="ppaction://hlinkfile"/>
          </p:cNvPr>
          <p:cNvSpPr txBox="1"/>
          <p:nvPr/>
        </p:nvSpPr>
        <p:spPr>
          <a:xfrm>
            <a:off x="8460432" y="113693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1726233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34" name="Rectangle 33"/>
          <p:cNvSpPr/>
          <p:nvPr/>
        </p:nvSpPr>
        <p:spPr>
          <a:xfrm>
            <a:off x="165110" y="1124744"/>
            <a:ext cx="8727370" cy="5632311"/>
          </a:xfrm>
          <a:prstGeom prst="rect">
            <a:avLst/>
          </a:prstGeom>
        </p:spPr>
        <p:txBody>
          <a:bodyPr wrap="square">
            <a:spAutoFit/>
          </a:bodyPr>
          <a:lstStyle/>
          <a:p>
            <a:pPr>
              <a:buClr>
                <a:srgbClr val="0070C0"/>
              </a:buClr>
              <a:buSzPct val="80000"/>
            </a:pPr>
            <a:r>
              <a:rPr lang="en-US" sz="2000" b="1" dirty="0">
                <a:solidFill>
                  <a:srgbClr val="C00000"/>
                </a:solidFill>
              </a:rPr>
              <a:t>Gametes</a:t>
            </a:r>
          </a:p>
          <a:p>
            <a:pPr marL="401638" indent="-401638">
              <a:buClr>
                <a:srgbClr val="0070C0"/>
              </a:buClr>
              <a:buSzPct val="80000"/>
              <a:buFont typeface="Arial" panose="020B0604020202020204" pitchFamily="34" charset="0"/>
              <a:buChar char="►"/>
            </a:pPr>
            <a:r>
              <a:rPr lang="en-US" sz="2000" dirty="0" smtClean="0"/>
              <a:t>An </a:t>
            </a:r>
            <a:r>
              <a:rPr lang="en-US" sz="2000" dirty="0"/>
              <a:t>egg or sperm, though, only has 23 chromosomes - a single set. It is called a haploid cell. Gametes are always haploid. When two gametes fuse together, they form a diploid zygote.</a:t>
            </a:r>
          </a:p>
          <a:p>
            <a:pPr marL="401638" indent="-401638">
              <a:buClr>
                <a:srgbClr val="0070C0"/>
              </a:buClr>
              <a:buSzPct val="80000"/>
              <a:buFont typeface="Arial" panose="020B0604020202020204" pitchFamily="34" charset="0"/>
              <a:buChar char="►"/>
            </a:pPr>
            <a:r>
              <a:rPr lang="en-US" sz="2000" dirty="0"/>
              <a:t>The same is true for plants. For example, the cells of a eucalyptus tree have 22 chromosomes. Their male and female gametes each have 11 chromosomes. When these fuse together they produce a zygote, inside a seed, that has 22 chromosomes.</a:t>
            </a:r>
          </a:p>
          <a:p>
            <a:pPr marL="401638" indent="-401638">
              <a:buClr>
                <a:srgbClr val="0070C0"/>
              </a:buClr>
              <a:buSzPct val="80000"/>
              <a:buFont typeface="Arial" panose="020B0604020202020204" pitchFamily="34" charset="0"/>
              <a:buChar char="►"/>
            </a:pPr>
            <a:r>
              <a:rPr lang="en-US" sz="2000" dirty="0"/>
              <a:t>Gametes are made by ordinary cells dividing. </a:t>
            </a:r>
            <a:r>
              <a:rPr lang="en-US" sz="2000" dirty="0" smtClean="0"/>
              <a:t>For </a:t>
            </a:r>
            <a:r>
              <a:rPr lang="en-US" sz="2000" dirty="0"/>
              <a:t>example, human sperm are made when cells in a testis divide. The gametes inside pollen grains are made when cells in anthers divide.</a:t>
            </a:r>
          </a:p>
          <a:p>
            <a:pPr marL="401638" indent="-401638">
              <a:buClr>
                <a:srgbClr val="0070C0"/>
              </a:buClr>
              <a:buSzPct val="80000"/>
              <a:buFont typeface="Arial" panose="020B0604020202020204" pitchFamily="34" charset="0"/>
              <a:buChar char="►"/>
            </a:pPr>
            <a:r>
              <a:rPr lang="en-US" sz="2000" dirty="0"/>
              <a:t>Because gametes need to have only half as many chromosomes as their parent cell, division by mitosis will not do. When gametes are being made, cells divide in a different way, called meiosis. This process is described in Chapter 18.</a:t>
            </a:r>
          </a:p>
          <a:p>
            <a:pPr marL="401638" indent="-401638">
              <a:buClr>
                <a:srgbClr val="0070C0"/>
              </a:buClr>
              <a:buSzPct val="80000"/>
              <a:buFont typeface="Arial" panose="020B0604020202020204" pitchFamily="34" charset="0"/>
              <a:buChar char="►"/>
            </a:pPr>
            <a:r>
              <a:rPr lang="en-US" sz="2000" dirty="0"/>
              <a:t>In flowering plants and animals, meiosis only happens when gametes are being made. Meiosis produces new cells with only half as many chromosomes as the parent cell.</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199</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460432" y="192902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32135960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34" name="Rectangle 33"/>
          <p:cNvSpPr/>
          <p:nvPr/>
        </p:nvSpPr>
        <p:spPr>
          <a:xfrm>
            <a:off x="165110" y="1124744"/>
            <a:ext cx="4406890" cy="3170099"/>
          </a:xfrm>
          <a:prstGeom prst="rect">
            <a:avLst/>
          </a:prstGeom>
        </p:spPr>
        <p:txBody>
          <a:bodyPr wrap="square">
            <a:spAutoFit/>
          </a:bodyPr>
          <a:lstStyle/>
          <a:p>
            <a:pPr>
              <a:buClr>
                <a:srgbClr val="0070C0"/>
              </a:buClr>
              <a:buSzPct val="80000"/>
            </a:pPr>
            <a:r>
              <a:rPr lang="en-US" sz="2000" b="1" dirty="0" smtClean="0">
                <a:solidFill>
                  <a:srgbClr val="C00000"/>
                </a:solidFill>
              </a:rPr>
              <a:t>Male </a:t>
            </a:r>
            <a:r>
              <a:rPr lang="en-US" sz="2000" b="1" dirty="0">
                <a:solidFill>
                  <a:srgbClr val="C00000"/>
                </a:solidFill>
              </a:rPr>
              <a:t>gametes and female gametes</a:t>
            </a:r>
          </a:p>
          <a:p>
            <a:pPr marL="401638" indent="-401638">
              <a:buClr>
                <a:srgbClr val="0070C0"/>
              </a:buClr>
              <a:buSzPct val="80000"/>
              <a:buFont typeface="Arial" panose="020B0604020202020204" pitchFamily="34" charset="0"/>
              <a:buChar char="►"/>
            </a:pPr>
            <a:r>
              <a:rPr lang="en-US" sz="2000" dirty="0"/>
              <a:t>In many organisms, there are two different kinds of gamete. One kind is quite large, and does not move much. This is called the female gamete. In humans, the female gamete is the egg. In flowering plants the female gamete is a nucleus inside the ovule (Figures 16.4 and 16.6</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94" t="594" r="994" b="1756"/>
          <a:stretch/>
        </p:blipFill>
        <p:spPr>
          <a:xfrm>
            <a:off x="4572000" y="1124743"/>
            <a:ext cx="4320479" cy="3913401"/>
          </a:xfrm>
          <a:prstGeom prst="rect">
            <a:avLst/>
          </a:prstGeom>
        </p:spPr>
      </p:pic>
      <p:sp>
        <p:nvSpPr>
          <p:cNvPr id="3" name="Rectangle 2"/>
          <p:cNvSpPr/>
          <p:nvPr/>
        </p:nvSpPr>
        <p:spPr>
          <a:xfrm>
            <a:off x="151789" y="5038144"/>
            <a:ext cx="8740689" cy="1631216"/>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000" dirty="0"/>
              <a:t>The other sort of gamete is smaller, and usually moves actively in search of the female gamete. This is called the male gamete. In humans, the male gamete is the sperm. In flowering plants, the male gamete is found inside the pollen grain. It does not move by itself, but is carried to the female gamete by a pollen tube </a:t>
            </a:r>
            <a:r>
              <a:rPr lang="en-US" sz="2000" dirty="0" smtClean="0"/>
              <a:t>(Above).</a:t>
            </a:r>
            <a:endParaRPr lang="en-US" sz="2000" dirty="0"/>
          </a:p>
        </p:txBody>
      </p:sp>
      <p:sp>
        <p:nvSpPr>
          <p:cNvPr id="5" name="Rectangle 4"/>
          <p:cNvSpPr/>
          <p:nvPr/>
        </p:nvSpPr>
        <p:spPr>
          <a:xfrm>
            <a:off x="1136330" y="4617288"/>
            <a:ext cx="4371774"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smtClean="0"/>
              <a:t>Figure 16.12</a:t>
            </a:r>
            <a:r>
              <a:rPr lang="en-US" dirty="0" smtClean="0"/>
              <a:t> - Fertilisation </a:t>
            </a:r>
            <a:r>
              <a:rPr lang="en-US" dirty="0"/>
              <a:t>in a flower.</a:t>
            </a:r>
          </a:p>
        </p:txBody>
      </p:sp>
      <p:sp>
        <p:nvSpPr>
          <p:cNvPr id="8" name="TextBox 7">
            <a:hlinkClick r:id="rId4" action="ppaction://hlinkfile"/>
          </p:cNvPr>
          <p:cNvSpPr txBox="1"/>
          <p:nvPr/>
        </p:nvSpPr>
        <p:spPr>
          <a:xfrm>
            <a:off x="8460432" y="177281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65772808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200</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6207695"/>
            <a:ext cx="5253682" cy="461665"/>
          </a:xfrm>
          <a:prstGeom prst="rect">
            <a:avLst/>
          </a:prstGeom>
        </p:spPr>
        <p:txBody>
          <a:bodyPr wrap="none">
            <a:spAutoFit/>
          </a:bodyPr>
          <a:lstStyle/>
          <a:p>
            <a:pPr marL="342900" indent="-342900">
              <a:buClr>
                <a:srgbClr val="C00000"/>
              </a:buClr>
              <a:buSzPct val="80000"/>
              <a:buFont typeface="Arial" panose="020B0604020202020204" pitchFamily="34" charset="0"/>
              <a:buChar char="▲"/>
            </a:pPr>
            <a:r>
              <a:rPr lang="en-US" sz="2400" b="1" dirty="0"/>
              <a:t>Figure 16.4 </a:t>
            </a:r>
            <a:r>
              <a:rPr lang="en-US" sz="2400" dirty="0" smtClean="0"/>
              <a:t>- A </a:t>
            </a:r>
            <a:r>
              <a:rPr lang="en-US" sz="2400" dirty="0" err="1"/>
              <a:t>generalised</a:t>
            </a:r>
            <a:r>
              <a:rPr lang="en-US" sz="2400" dirty="0"/>
              <a:t> flower.</a:t>
            </a:r>
          </a:p>
        </p:txBody>
      </p:sp>
      <p:pic>
        <p:nvPicPr>
          <p:cNvPr id="10242" name="Picture 2" descr="Image result for A generalised flow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148"/>
          <a:stretch/>
        </p:blipFill>
        <p:spPr bwMode="auto">
          <a:xfrm>
            <a:off x="251520" y="1116011"/>
            <a:ext cx="8640960" cy="50196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8460432" y="113693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57943505"/>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34" name="Rectangle 33"/>
          <p:cNvSpPr/>
          <p:nvPr/>
        </p:nvSpPr>
        <p:spPr>
          <a:xfrm>
            <a:off x="165110" y="1124744"/>
            <a:ext cx="4622914" cy="5586145"/>
          </a:xfrm>
          <a:prstGeom prst="rect">
            <a:avLst/>
          </a:prstGeom>
        </p:spPr>
        <p:txBody>
          <a:bodyPr wrap="square">
            <a:spAutoFit/>
          </a:bodyPr>
          <a:lstStyle/>
          <a:p>
            <a:pPr>
              <a:buClr>
                <a:srgbClr val="0070C0"/>
              </a:buClr>
              <a:buSzPct val="80000"/>
            </a:pPr>
            <a:r>
              <a:rPr lang="en-US" sz="2100" b="1" dirty="0" smtClean="0">
                <a:solidFill>
                  <a:srgbClr val="C00000"/>
                </a:solidFill>
              </a:rPr>
              <a:t>Male </a:t>
            </a:r>
            <a:r>
              <a:rPr lang="en-US" sz="2100" b="1" dirty="0">
                <a:solidFill>
                  <a:srgbClr val="C00000"/>
                </a:solidFill>
              </a:rPr>
              <a:t>gametes and female gametes</a:t>
            </a:r>
          </a:p>
          <a:p>
            <a:pPr marL="401638" indent="-401638">
              <a:buClr>
                <a:srgbClr val="0070C0"/>
              </a:buClr>
              <a:buSzPct val="80000"/>
              <a:buFont typeface="Arial" panose="020B0604020202020204" pitchFamily="34" charset="0"/>
              <a:buChar char="►"/>
            </a:pPr>
            <a:r>
              <a:rPr lang="en-US" sz="2100" dirty="0" smtClean="0"/>
              <a:t>Often</a:t>
            </a:r>
            <a:r>
              <a:rPr lang="en-US" sz="2100" dirty="0"/>
              <a:t>, one organism can only produce one kind of gamete. Its sex is either male or female, depending on what kind of gamete it makes. All mammals, for example, are either male or female.</a:t>
            </a:r>
          </a:p>
          <a:p>
            <a:pPr marL="401638" indent="-401638">
              <a:buClr>
                <a:srgbClr val="0070C0"/>
              </a:buClr>
              <a:buSzPct val="80000"/>
              <a:buFont typeface="Arial" panose="020B0604020202020204" pitchFamily="34" charset="0"/>
              <a:buChar char="►"/>
            </a:pPr>
            <a:r>
              <a:rPr lang="en-US" sz="2100" dirty="0"/>
              <a:t>Sometimes, though, an organism can produce both sorts of gamete. Earthworms and slugs, for example, can produce both eggs and sperm. An organism which produces both male and female gametes is a hermaphrodite. Many flowering plants are also hermaphrodites.</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501" r="5639" b="5900"/>
          <a:stretch/>
        </p:blipFill>
        <p:spPr>
          <a:xfrm>
            <a:off x="4788024" y="1099592"/>
            <a:ext cx="4104456" cy="4830224"/>
          </a:xfrm>
          <a:prstGeom prst="rect">
            <a:avLst/>
          </a:prstGeom>
        </p:spPr>
      </p:pic>
      <p:sp>
        <p:nvSpPr>
          <p:cNvPr id="6" name="Rectangle 5"/>
          <p:cNvSpPr/>
          <p:nvPr/>
        </p:nvSpPr>
        <p:spPr>
          <a:xfrm>
            <a:off x="4788024" y="6021288"/>
            <a:ext cx="4104456"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16.6 – </a:t>
            </a:r>
            <a:r>
              <a:rPr lang="en-US" sz="2000" dirty="0" smtClean="0"/>
              <a:t>Section through the female part of a flower</a:t>
            </a:r>
            <a:endParaRPr lang="en-GB" sz="2000" dirty="0"/>
          </a:p>
        </p:txBody>
      </p:sp>
      <p:sp>
        <p:nvSpPr>
          <p:cNvPr id="3" name="TextBox 2"/>
          <p:cNvSpPr txBox="1"/>
          <p:nvPr/>
        </p:nvSpPr>
        <p:spPr>
          <a:xfrm>
            <a:off x="4788024" y="1127720"/>
            <a:ext cx="718145" cy="830997"/>
          </a:xfrm>
          <a:prstGeom prst="rect">
            <a:avLst/>
          </a:prstGeom>
          <a:solidFill>
            <a:schemeClr val="bg1"/>
          </a:solidFill>
        </p:spPr>
        <p:txBody>
          <a:bodyPr wrap="none" lIns="0" tIns="0" rIns="0" bIns="0" rtlCol="0">
            <a:spAutoFit/>
          </a:bodyPr>
          <a:lstStyle/>
          <a:p>
            <a:r>
              <a:rPr lang="en-US" dirty="0" smtClean="0"/>
              <a:t>Stigma</a:t>
            </a:r>
          </a:p>
          <a:p>
            <a:endParaRPr lang="en-US" dirty="0"/>
          </a:p>
          <a:p>
            <a:r>
              <a:rPr lang="en-US" dirty="0" smtClean="0"/>
              <a:t>Style</a:t>
            </a:r>
            <a:endParaRPr lang="en-US" dirty="0"/>
          </a:p>
        </p:txBody>
      </p:sp>
      <p:sp>
        <p:nvSpPr>
          <p:cNvPr id="8" name="TextBox 7"/>
          <p:cNvSpPr txBox="1"/>
          <p:nvPr/>
        </p:nvSpPr>
        <p:spPr>
          <a:xfrm>
            <a:off x="7524328" y="1124744"/>
            <a:ext cx="1415244" cy="4462760"/>
          </a:xfrm>
          <a:prstGeom prst="rect">
            <a:avLst/>
          </a:prstGeom>
          <a:solidFill>
            <a:schemeClr val="bg1"/>
          </a:solidFill>
        </p:spPr>
        <p:txBody>
          <a:bodyPr wrap="square" lIns="0" tIns="0" rIns="0" bIns="0" rtlCol="0">
            <a:spAutoFit/>
          </a:bodyPr>
          <a:lstStyle/>
          <a:p>
            <a:r>
              <a:rPr lang="en-US" dirty="0" smtClean="0"/>
              <a:t>Pollen grains caught by stigma</a:t>
            </a:r>
          </a:p>
          <a:p>
            <a:endParaRPr lang="en-US" dirty="0"/>
          </a:p>
          <a:p>
            <a:r>
              <a:rPr lang="en-US" dirty="0" smtClean="0"/>
              <a:t>Ovary wall</a:t>
            </a:r>
          </a:p>
          <a:p>
            <a:endParaRPr lang="en-US" sz="2000" dirty="0"/>
          </a:p>
          <a:p>
            <a:r>
              <a:rPr lang="en-US" dirty="0" smtClean="0"/>
              <a:t>Ovule</a:t>
            </a:r>
          </a:p>
          <a:p>
            <a:endParaRPr lang="en-US" sz="3600" dirty="0"/>
          </a:p>
          <a:p>
            <a:r>
              <a:rPr lang="en-US" dirty="0" smtClean="0"/>
              <a:t>Placenta</a:t>
            </a:r>
          </a:p>
          <a:p>
            <a:endParaRPr lang="en-US" dirty="0"/>
          </a:p>
          <a:p>
            <a:endParaRPr lang="en-US" dirty="0" smtClean="0"/>
          </a:p>
          <a:p>
            <a:endParaRPr lang="en-US" dirty="0" smtClean="0"/>
          </a:p>
          <a:p>
            <a:endParaRPr lang="en-US" dirty="0"/>
          </a:p>
          <a:p>
            <a:endParaRPr lang="en-US" dirty="0" smtClean="0"/>
          </a:p>
          <a:p>
            <a:r>
              <a:rPr lang="en-US" dirty="0" smtClean="0"/>
              <a:t>Receptacle</a:t>
            </a:r>
            <a:endParaRPr lang="en-US" dirty="0"/>
          </a:p>
        </p:txBody>
      </p:sp>
      <p:sp>
        <p:nvSpPr>
          <p:cNvPr id="9" name="TextBox 8">
            <a:hlinkClick r:id="rId4" action="ppaction://hlinkfile"/>
          </p:cNvPr>
          <p:cNvSpPr txBox="1"/>
          <p:nvPr/>
        </p:nvSpPr>
        <p:spPr>
          <a:xfrm>
            <a:off x="8460432" y="423328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22876035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16.2 – Sexual Reproduction - Gametes</a:t>
            </a:r>
            <a:endParaRPr lang="en-US" sz="36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200</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0065"/>
            <a:ext cx="8699936" cy="5509200"/>
          </a:xfrm>
          <a:prstGeom prst="rect">
            <a:avLst/>
          </a:prstGeom>
          <a:solidFill>
            <a:srgbClr val="F5FC9A"/>
          </a:solidFill>
          <a:ln w="57150">
            <a:solidFill>
              <a:srgbClr val="002060"/>
            </a:solidFill>
          </a:ln>
        </p:spPr>
        <p:txBody>
          <a:bodyPr wrap="square">
            <a:spAutoFit/>
          </a:bodyPr>
          <a:lstStyle/>
          <a:p>
            <a:pPr marL="1314450" indent="-1314450">
              <a:buClr>
                <a:srgbClr val="0070C0"/>
              </a:buClr>
              <a:tabLst>
                <a:tab pos="4300538" algn="l"/>
              </a:tabLst>
            </a:pPr>
            <a:r>
              <a:rPr lang="en-US" sz="3200" b="1" dirty="0"/>
              <a:t>16.4</a:t>
            </a:r>
            <a:r>
              <a:rPr lang="en-US" sz="3200" dirty="0"/>
              <a:t> </a:t>
            </a:r>
            <a:r>
              <a:rPr lang="en-US" sz="3200" dirty="0" smtClean="0"/>
              <a:t>	What </a:t>
            </a:r>
            <a:r>
              <a:rPr lang="en-US" sz="3200" dirty="0"/>
              <a:t>is a gamete?</a:t>
            </a:r>
          </a:p>
          <a:p>
            <a:pPr marL="1314450" indent="-1314450">
              <a:buClr>
                <a:srgbClr val="0070C0"/>
              </a:buClr>
              <a:tabLst>
                <a:tab pos="4300538" algn="l"/>
              </a:tabLst>
            </a:pPr>
            <a:r>
              <a:rPr lang="en-US" sz="3200" b="1" dirty="0"/>
              <a:t>16.5</a:t>
            </a:r>
            <a:r>
              <a:rPr lang="en-US" sz="3200" dirty="0"/>
              <a:t> </a:t>
            </a:r>
            <a:r>
              <a:rPr lang="en-US" sz="3200" dirty="0" smtClean="0"/>
              <a:t>	What </a:t>
            </a:r>
            <a:r>
              <a:rPr lang="en-US" sz="3200" dirty="0"/>
              <a:t>is a zygote?</a:t>
            </a:r>
          </a:p>
          <a:p>
            <a:pPr marL="1314450" indent="-1314450">
              <a:buClr>
                <a:srgbClr val="0070C0"/>
              </a:buClr>
              <a:tabLst>
                <a:tab pos="4300538" algn="l"/>
              </a:tabLst>
            </a:pPr>
            <a:r>
              <a:rPr lang="en-US" sz="3200" b="1" dirty="0"/>
              <a:t>16.6</a:t>
            </a:r>
            <a:r>
              <a:rPr lang="en-US" sz="3200" dirty="0"/>
              <a:t> </a:t>
            </a:r>
            <a:r>
              <a:rPr lang="en-US" sz="3200" dirty="0" smtClean="0"/>
              <a:t>	Why </a:t>
            </a:r>
            <a:r>
              <a:rPr lang="en-US" sz="3200" dirty="0"/>
              <a:t>do gametes contain only half the normal </a:t>
            </a:r>
            <a:r>
              <a:rPr lang="en-US" sz="3200" dirty="0" smtClean="0"/>
              <a:t>number </a:t>
            </a:r>
            <a:r>
              <a:rPr lang="en-US" sz="3200" dirty="0"/>
              <a:t>of chromosomes?</a:t>
            </a:r>
          </a:p>
          <a:p>
            <a:pPr marL="1314450" indent="-1314450">
              <a:buClr>
                <a:srgbClr val="0070C0"/>
              </a:buClr>
              <a:tabLst>
                <a:tab pos="4300538" algn="l"/>
              </a:tabLst>
            </a:pPr>
            <a:r>
              <a:rPr lang="en-US" sz="3200" b="1" dirty="0"/>
              <a:t>16.7</a:t>
            </a:r>
            <a:r>
              <a:rPr lang="en-US" sz="3200" dirty="0"/>
              <a:t> </a:t>
            </a:r>
            <a:r>
              <a:rPr lang="en-US" sz="3200" dirty="0" smtClean="0"/>
              <a:t>	What </a:t>
            </a:r>
            <a:r>
              <a:rPr lang="en-US" sz="3200" dirty="0"/>
              <a:t>is meant by a diploid cell?</a:t>
            </a:r>
          </a:p>
          <a:p>
            <a:pPr marL="1314450" indent="-1314450">
              <a:buClr>
                <a:srgbClr val="0070C0"/>
              </a:buClr>
              <a:tabLst>
                <a:tab pos="4300538" algn="l"/>
              </a:tabLst>
            </a:pPr>
            <a:r>
              <a:rPr lang="en-US" sz="3200" b="1" dirty="0"/>
              <a:t>16.8</a:t>
            </a:r>
            <a:r>
              <a:rPr lang="en-US" sz="3200" dirty="0"/>
              <a:t> </a:t>
            </a:r>
            <a:r>
              <a:rPr lang="en-US" sz="3200" dirty="0" smtClean="0"/>
              <a:t>	Name </a:t>
            </a:r>
            <a:r>
              <a:rPr lang="en-US" sz="3200" dirty="0"/>
              <a:t>one part of your body where you have diploid cells.</a:t>
            </a:r>
          </a:p>
          <a:p>
            <a:pPr marL="1314450" indent="-1314450">
              <a:buClr>
                <a:srgbClr val="0070C0"/>
              </a:buClr>
              <a:tabLst>
                <a:tab pos="4300538" algn="l"/>
              </a:tabLst>
            </a:pPr>
            <a:r>
              <a:rPr lang="en-US" sz="3200" b="1" dirty="0"/>
              <a:t>16.9</a:t>
            </a:r>
            <a:r>
              <a:rPr lang="en-US" sz="3200" dirty="0"/>
              <a:t> </a:t>
            </a:r>
            <a:r>
              <a:rPr lang="en-US" sz="3200" dirty="0" smtClean="0"/>
              <a:t>	What </a:t>
            </a:r>
            <a:r>
              <a:rPr lang="en-US" sz="3200" dirty="0"/>
              <a:t>is meant by a haploid cell?</a:t>
            </a:r>
          </a:p>
          <a:p>
            <a:pPr marL="1314450" indent="-1314450">
              <a:buClr>
                <a:srgbClr val="0070C0"/>
              </a:buClr>
              <a:tabLst>
                <a:tab pos="4300538" algn="l"/>
              </a:tabLst>
            </a:pPr>
            <a:r>
              <a:rPr lang="en-US" sz="3200" b="1" dirty="0"/>
              <a:t>16.10</a:t>
            </a:r>
            <a:r>
              <a:rPr lang="en-US" sz="3200" dirty="0"/>
              <a:t> </a:t>
            </a:r>
            <a:r>
              <a:rPr lang="en-US" sz="3200" dirty="0" smtClean="0"/>
              <a:t>	Give </a:t>
            </a:r>
            <a:r>
              <a:rPr lang="en-US" sz="3200" dirty="0"/>
              <a:t>one example of a haploid cell.</a:t>
            </a:r>
          </a:p>
          <a:p>
            <a:pPr marL="1314450" indent="-1314450">
              <a:buClr>
                <a:srgbClr val="0070C0"/>
              </a:buClr>
              <a:tabLst>
                <a:tab pos="4300538" algn="l"/>
              </a:tabLst>
            </a:pPr>
            <a:r>
              <a:rPr lang="en-US" sz="3200" b="1" dirty="0"/>
              <a:t>16.11</a:t>
            </a:r>
            <a:r>
              <a:rPr lang="en-US" sz="3200" dirty="0"/>
              <a:t> </a:t>
            </a:r>
            <a:r>
              <a:rPr lang="en-US" sz="3200" dirty="0" smtClean="0"/>
              <a:t>	When </a:t>
            </a:r>
            <a:r>
              <a:rPr lang="en-US" sz="3200" dirty="0"/>
              <a:t>do cells divide by meiosis?</a:t>
            </a:r>
          </a:p>
          <a:p>
            <a:pPr marL="1314450" indent="-1314450">
              <a:buClr>
                <a:srgbClr val="0070C0"/>
              </a:buClr>
              <a:tabLst>
                <a:tab pos="4300538" algn="l"/>
              </a:tabLst>
            </a:pPr>
            <a:r>
              <a:rPr lang="en-US" sz="3200" b="1" dirty="0"/>
              <a:t>16.12</a:t>
            </a:r>
            <a:r>
              <a:rPr lang="en-US" sz="3200" dirty="0"/>
              <a:t> </a:t>
            </a:r>
            <a:r>
              <a:rPr lang="en-US" sz="3200" dirty="0" smtClean="0"/>
              <a:t>	What </a:t>
            </a:r>
            <a:r>
              <a:rPr lang="en-US" sz="3200" dirty="0"/>
              <a:t>is the purpose of meiosis?</a:t>
            </a:r>
          </a:p>
        </p:txBody>
      </p:sp>
      <p:sp>
        <p:nvSpPr>
          <p:cNvPr id="10" name="TextBox 9">
            <a:hlinkClick r:id="rId3" action="ppaction://hlinkfile"/>
          </p:cNvPr>
          <p:cNvSpPr txBox="1"/>
          <p:nvPr/>
        </p:nvSpPr>
        <p:spPr>
          <a:xfrm>
            <a:off x="8259100" y="422108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Oval 10"/>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2" name="TextBox 11">
            <a:hlinkClick r:id="rId4" action="ppaction://hlinkfile"/>
          </p:cNvPr>
          <p:cNvSpPr txBox="1"/>
          <p:nvPr/>
        </p:nvSpPr>
        <p:spPr>
          <a:xfrm>
            <a:off x="8388425" y="155679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4187263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631026" cy="5586145"/>
          </a:xfrm>
          <a:prstGeom prst="rect">
            <a:avLst/>
          </a:prstGeom>
        </p:spPr>
        <p:txBody>
          <a:bodyPr wrap="square">
            <a:spAutoFit/>
          </a:bodyPr>
          <a:lstStyle/>
          <a:p>
            <a:pPr>
              <a:buClr>
                <a:srgbClr val="0070C0"/>
              </a:buClr>
              <a:buSzPct val="80000"/>
            </a:pPr>
            <a:r>
              <a:rPr lang="en-US" sz="2100" b="1" dirty="0" smtClean="0">
                <a:solidFill>
                  <a:srgbClr val="C00000"/>
                </a:solidFill>
              </a:rPr>
              <a:t>Flowers</a:t>
            </a:r>
            <a:endParaRPr lang="en-US" sz="2100" b="1" dirty="0">
              <a:solidFill>
                <a:srgbClr val="C00000"/>
              </a:solidFill>
            </a:endParaRPr>
          </a:p>
          <a:p>
            <a:pPr marL="401638" indent="-401638">
              <a:buClr>
                <a:srgbClr val="0070C0"/>
              </a:buClr>
              <a:buSzPct val="80000"/>
              <a:buFont typeface="Arial" panose="020B0604020202020204" pitchFamily="34" charset="0"/>
              <a:buChar char="►"/>
            </a:pPr>
            <a:r>
              <a:rPr lang="en-US" sz="2100" dirty="0"/>
              <a:t>Many flowering plants can reproduce in more than one way. Often, they can reproduce asexually and also sexually, by means of flowers.</a:t>
            </a:r>
          </a:p>
          <a:p>
            <a:pPr marL="401638" indent="-401638">
              <a:buClr>
                <a:srgbClr val="0070C0"/>
              </a:buClr>
              <a:buSzPct val="80000"/>
              <a:buFont typeface="Arial" panose="020B0604020202020204" pitchFamily="34" charset="0"/>
              <a:buChar char="►"/>
            </a:pPr>
            <a:r>
              <a:rPr lang="en-US" sz="2100" dirty="0"/>
              <a:t>The function of a flower is to make gametes, and to ensure that fertilisation will take place. Figure </a:t>
            </a:r>
            <a:r>
              <a:rPr lang="en-US" sz="2100" dirty="0" smtClean="0"/>
              <a:t>16.4a </a:t>
            </a:r>
            <a:r>
              <a:rPr lang="en-US" sz="2100" dirty="0"/>
              <a:t>illustrates the structure of an insect-pollinated flower</a:t>
            </a:r>
            <a:r>
              <a:rPr lang="en-US" sz="2100" dirty="0" smtClean="0"/>
              <a:t>.</a:t>
            </a:r>
          </a:p>
          <a:p>
            <a:pPr marL="401638" indent="-401638">
              <a:buClr>
                <a:srgbClr val="0070C0"/>
              </a:buClr>
              <a:buSzPct val="80000"/>
              <a:buFont typeface="Arial" panose="020B0604020202020204" pitchFamily="34" charset="0"/>
              <a:buChar char="►"/>
            </a:pPr>
            <a:r>
              <a:rPr lang="en-US" sz="2100" dirty="0"/>
              <a:t>Figure 16.5 shows flowers of </a:t>
            </a:r>
            <a:r>
              <a:rPr lang="en-US" sz="2100" dirty="0" err="1"/>
              <a:t>Eucryphia</a:t>
            </a:r>
            <a:r>
              <a:rPr lang="en-US" sz="2100" dirty="0"/>
              <a:t> which makes both male and female gametes, so it is a hermaphroditic flower. Most, but not all, flowers are hermaphrodites.</a:t>
            </a:r>
          </a:p>
          <a:p>
            <a:pPr marL="401638" indent="-401638">
              <a:buClr>
                <a:srgbClr val="0070C0"/>
              </a:buClr>
              <a:buSzPct val="80000"/>
              <a:buFont typeface="Arial" panose="020B0604020202020204" pitchFamily="34" charset="0"/>
              <a:buChar char="►"/>
            </a:pPr>
            <a:r>
              <a:rPr lang="en-US" sz="2100" dirty="0"/>
              <a:t>On the outside of the flower are the sepals. The sepals protect the flower while it is a bud. Sepals are normally green</a:t>
            </a:r>
            <a:r>
              <a:rPr lang="en-US" sz="2100" dirty="0" smtClean="0"/>
              <a:t>.</a:t>
            </a:r>
            <a:endParaRPr lang="en-US" sz="21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200</a:t>
            </a:r>
            <a:endParaRPr lang="en-GB" sz="960" b="1" dirty="0">
              <a:latin typeface="Arial" panose="020B0604020202020204" pitchFamily="34" charset="0"/>
              <a:cs typeface="Arial" panose="020B0604020202020204" pitchFamily="34" charset="0"/>
            </a:endParaRPr>
          </a:p>
        </p:txBody>
      </p:sp>
      <p:pic>
        <p:nvPicPr>
          <p:cNvPr id="15362" name="Picture 2" descr="Image result for Eucryphi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6" y="1124745"/>
            <a:ext cx="3096345" cy="23762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96136" y="3573016"/>
            <a:ext cx="3096345" cy="553998"/>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b="1" dirty="0"/>
              <a:t>Figure </a:t>
            </a:r>
            <a:r>
              <a:rPr lang="en-US" b="1" dirty="0" smtClean="0"/>
              <a:t>16.5 – </a:t>
            </a:r>
            <a:r>
              <a:rPr lang="en-US" i="1" dirty="0" err="1" smtClean="0"/>
              <a:t>Eucryphia</a:t>
            </a:r>
            <a:r>
              <a:rPr lang="en-US" i="1" dirty="0" smtClean="0"/>
              <a:t> </a:t>
            </a:r>
            <a:r>
              <a:rPr lang="en-US" dirty="0" smtClean="0"/>
              <a:t>flowers</a:t>
            </a:r>
            <a:endParaRPr lang="en-GB" dirty="0"/>
          </a:p>
        </p:txBody>
      </p:sp>
      <p:pic>
        <p:nvPicPr>
          <p:cNvPr id="15364" name="Picture 4" descr="Image result for Eucryphia flower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4208" y="4149080"/>
            <a:ext cx="3048273" cy="25363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460432" y="386104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6264574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587990" cy="5586145"/>
          </a:xfrm>
          <a:prstGeom prst="rect">
            <a:avLst/>
          </a:prstGeom>
        </p:spPr>
        <p:txBody>
          <a:bodyPr wrap="square">
            <a:spAutoFit/>
          </a:bodyPr>
          <a:lstStyle/>
          <a:p>
            <a:pPr>
              <a:buClr>
                <a:srgbClr val="0070C0"/>
              </a:buClr>
              <a:buSzPct val="80000"/>
            </a:pPr>
            <a:r>
              <a:rPr lang="en-US" sz="2100" b="1" dirty="0" smtClean="0">
                <a:solidFill>
                  <a:srgbClr val="C00000"/>
                </a:solidFill>
              </a:rPr>
              <a:t>Flowers</a:t>
            </a:r>
            <a:endParaRPr lang="en-US" sz="2100" b="1" dirty="0">
              <a:solidFill>
                <a:srgbClr val="C00000"/>
              </a:solidFill>
            </a:endParaRPr>
          </a:p>
          <a:p>
            <a:pPr marL="342900" indent="-342900">
              <a:buClr>
                <a:srgbClr val="0070C0"/>
              </a:buClr>
              <a:buSzPct val="80000"/>
              <a:buFont typeface="Arial" panose="020B0604020202020204" pitchFamily="34" charset="0"/>
              <a:buChar char="►"/>
            </a:pPr>
            <a:r>
              <a:rPr lang="en-US" sz="2100" dirty="0" smtClean="0"/>
              <a:t>Just </a:t>
            </a:r>
            <a:r>
              <a:rPr lang="en-US" sz="2100" dirty="0"/>
              <a:t>inside the sepals are the petals. These are often brightly </a:t>
            </a:r>
            <a:r>
              <a:rPr lang="en-US" sz="2100" dirty="0" err="1"/>
              <a:t>coloured</a:t>
            </a:r>
            <a:r>
              <a:rPr lang="en-US" sz="2100" dirty="0"/>
              <a:t>. The petals attract insects to the flower. The petals of some flowers have lines running from top </a:t>
            </a:r>
            <a:r>
              <a:rPr lang="en-US" sz="2100" dirty="0" smtClean="0"/>
              <a:t>to </a:t>
            </a:r>
            <a:r>
              <a:rPr lang="en-US" sz="2100" dirty="0"/>
              <a:t>bottom. </a:t>
            </a:r>
            <a:endParaRPr lang="en-US" sz="2100" dirty="0" smtClean="0"/>
          </a:p>
          <a:p>
            <a:pPr marL="342900" indent="-342900">
              <a:buClr>
                <a:srgbClr val="0070C0"/>
              </a:buClr>
              <a:buSzPct val="80000"/>
              <a:buFont typeface="Arial" panose="020B0604020202020204" pitchFamily="34" charset="0"/>
              <a:buChar char="►"/>
            </a:pPr>
            <a:r>
              <a:rPr lang="en-US" sz="2100" dirty="0" smtClean="0"/>
              <a:t>These </a:t>
            </a:r>
            <a:r>
              <a:rPr lang="en-US" sz="2100" dirty="0"/>
              <a:t>lines are called guide-lines, because they guide insects to the base of the petal. Here, there :s a gland called a </a:t>
            </a:r>
            <a:r>
              <a:rPr lang="en-US" sz="2100" b="1" dirty="0">
                <a:solidFill>
                  <a:srgbClr val="FF0000"/>
                </a:solidFill>
              </a:rPr>
              <a:t>nectary</a:t>
            </a:r>
            <a:r>
              <a:rPr lang="en-US" sz="2100" dirty="0"/>
              <a:t>. The nectary makes a sugary </a:t>
            </a:r>
            <a:r>
              <a:rPr lang="en-US" sz="2100" dirty="0" smtClean="0"/>
              <a:t>liquid </a:t>
            </a:r>
            <a:r>
              <a:rPr lang="en-US" sz="2100" dirty="0"/>
              <a:t>called nectar, which insects feed on.</a:t>
            </a:r>
          </a:p>
          <a:p>
            <a:pPr marL="342900" indent="-342900">
              <a:buClr>
                <a:srgbClr val="0070C0"/>
              </a:buClr>
              <a:buSzPct val="80000"/>
              <a:buFont typeface="Arial" panose="020B0604020202020204" pitchFamily="34" charset="0"/>
              <a:buChar char="►"/>
            </a:pPr>
            <a:r>
              <a:rPr lang="en-US" sz="2100" dirty="0"/>
              <a:t>Inside the petals are the </a:t>
            </a:r>
            <a:r>
              <a:rPr lang="en-US" sz="2100" b="1" dirty="0">
                <a:solidFill>
                  <a:srgbClr val="FF0000"/>
                </a:solidFill>
              </a:rPr>
              <a:t>stamens</a:t>
            </a:r>
            <a:r>
              <a:rPr lang="en-US" sz="2100" dirty="0"/>
              <a:t>. These are the male </a:t>
            </a:r>
            <a:r>
              <a:rPr lang="en-US" sz="2100" dirty="0" smtClean="0"/>
              <a:t>parts </a:t>
            </a:r>
            <a:r>
              <a:rPr lang="en-US" sz="2100" dirty="0"/>
              <a:t>of the flower. Each stamen is made up of a long </a:t>
            </a:r>
            <a:r>
              <a:rPr lang="en-US" sz="2100" b="1" dirty="0" smtClean="0">
                <a:solidFill>
                  <a:srgbClr val="FF0000"/>
                </a:solidFill>
              </a:rPr>
              <a:t>filament</a:t>
            </a:r>
            <a:r>
              <a:rPr lang="en-US" sz="2100" dirty="0"/>
              <a:t>, with an anther at the top. The anthers contain </a:t>
            </a:r>
            <a:r>
              <a:rPr lang="en-US" sz="2100" b="1" dirty="0" smtClean="0">
                <a:solidFill>
                  <a:srgbClr val="FF0000"/>
                </a:solidFill>
              </a:rPr>
              <a:t>pollen </a:t>
            </a:r>
            <a:r>
              <a:rPr lang="en-US" sz="2100" b="1" dirty="0">
                <a:solidFill>
                  <a:srgbClr val="FF0000"/>
                </a:solidFill>
              </a:rPr>
              <a:t>grains</a:t>
            </a:r>
            <a:r>
              <a:rPr lang="en-US" sz="2100" dirty="0"/>
              <a:t>, which contain the male gametes</a:t>
            </a:r>
            <a:r>
              <a:rPr lang="en-US" sz="2100" dirty="0" smtClean="0"/>
              <a:t>.</a:t>
            </a:r>
            <a:endParaRPr lang="en-US" sz="21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pic>
        <p:nvPicPr>
          <p:cNvPr id="5" name="Picture 2" descr="Image result for Eucryphi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6" y="1124745"/>
            <a:ext cx="3096345" cy="23762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96136" y="3573016"/>
            <a:ext cx="3096345" cy="553998"/>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b="1" dirty="0"/>
              <a:t>Figure </a:t>
            </a:r>
            <a:r>
              <a:rPr lang="en-US" b="1" dirty="0" smtClean="0"/>
              <a:t>16.5 – </a:t>
            </a:r>
            <a:r>
              <a:rPr lang="en-US" i="1" dirty="0" err="1" smtClean="0"/>
              <a:t>Eucryphia</a:t>
            </a:r>
            <a:r>
              <a:rPr lang="en-US" i="1" dirty="0" smtClean="0"/>
              <a:t> </a:t>
            </a:r>
            <a:r>
              <a:rPr lang="en-US" dirty="0" smtClean="0"/>
              <a:t>flowers</a:t>
            </a:r>
            <a:endParaRPr lang="en-GB" dirty="0"/>
          </a:p>
        </p:txBody>
      </p:sp>
      <p:pic>
        <p:nvPicPr>
          <p:cNvPr id="7" name="Picture 4" descr="Image result for Eucryphia flower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4208" y="4149080"/>
            <a:ext cx="3048273" cy="25363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460432" y="386104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86019037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198978" cy="4093428"/>
          </a:xfrm>
          <a:prstGeom prst="rect">
            <a:avLst/>
          </a:prstGeom>
        </p:spPr>
        <p:txBody>
          <a:bodyPr wrap="square">
            <a:spAutoFit/>
          </a:bodyPr>
          <a:lstStyle/>
          <a:p>
            <a:pPr>
              <a:buClr>
                <a:srgbClr val="0070C0"/>
              </a:buClr>
              <a:buSzPct val="80000"/>
            </a:pPr>
            <a:r>
              <a:rPr lang="en-US" sz="2000" b="1" dirty="0" smtClean="0">
                <a:solidFill>
                  <a:srgbClr val="C00000"/>
                </a:solidFill>
              </a:rPr>
              <a:t>Flowers</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smtClean="0"/>
              <a:t>The </a:t>
            </a:r>
            <a:r>
              <a:rPr lang="en-US" sz="2000" dirty="0"/>
              <a:t>female part of the flower is in the </a:t>
            </a:r>
            <a:r>
              <a:rPr lang="en-US" sz="2000" dirty="0" err="1"/>
              <a:t>centre</a:t>
            </a:r>
            <a:r>
              <a:rPr lang="en-US" sz="2000" dirty="0"/>
              <a:t>. It </a:t>
            </a:r>
            <a:r>
              <a:rPr lang="en-US" sz="2000" dirty="0" smtClean="0"/>
              <a:t>consists </a:t>
            </a:r>
            <a:r>
              <a:rPr lang="en-US" sz="2000" dirty="0"/>
              <a:t>of one or more carpels. A carpel contains an </a:t>
            </a:r>
            <a:r>
              <a:rPr lang="en-US" sz="2000" b="1" dirty="0" smtClean="0">
                <a:solidFill>
                  <a:srgbClr val="FF0000"/>
                </a:solidFill>
              </a:rPr>
              <a:t>ovary</a:t>
            </a:r>
            <a:r>
              <a:rPr lang="en-US" sz="2000" dirty="0"/>
              <a:t>. Inside the ovary are many </a:t>
            </a:r>
            <a:r>
              <a:rPr lang="en-US" sz="2000" b="1" dirty="0">
                <a:solidFill>
                  <a:srgbClr val="FF0000"/>
                </a:solidFill>
              </a:rPr>
              <a:t>ovules</a:t>
            </a:r>
            <a:r>
              <a:rPr lang="en-US" sz="2000" dirty="0"/>
              <a:t>, which contain </a:t>
            </a:r>
            <a:r>
              <a:rPr lang="en-US" sz="2000" dirty="0" smtClean="0"/>
              <a:t>the </a:t>
            </a:r>
            <a:r>
              <a:rPr lang="en-US" sz="2000" dirty="0"/>
              <a:t>female gametes. At the top of the ovary is the </a:t>
            </a:r>
            <a:r>
              <a:rPr lang="en-US" sz="2000" b="1" dirty="0">
                <a:solidFill>
                  <a:srgbClr val="FF0000"/>
                </a:solidFill>
              </a:rPr>
              <a:t>style</a:t>
            </a:r>
            <a:r>
              <a:rPr lang="en-US" sz="2000" dirty="0"/>
              <a:t>, </a:t>
            </a:r>
            <a:r>
              <a:rPr lang="en-US" sz="2000" dirty="0" smtClean="0"/>
              <a:t>with </a:t>
            </a:r>
            <a:r>
              <a:rPr lang="en-US" sz="2000" dirty="0"/>
              <a:t>a stigma at the tip. The function of the stigma is to </a:t>
            </a:r>
            <a:r>
              <a:rPr lang="en-US" sz="2000" dirty="0" smtClean="0"/>
              <a:t>catch </a:t>
            </a:r>
            <a:r>
              <a:rPr lang="en-US" sz="2000" dirty="0"/>
              <a:t>pollen grains.</a:t>
            </a:r>
          </a:p>
          <a:p>
            <a:pPr marL="401638" indent="-401638">
              <a:buClr>
                <a:srgbClr val="0070C0"/>
              </a:buClr>
              <a:buSzPct val="80000"/>
              <a:buFont typeface="Arial" panose="020B0604020202020204" pitchFamily="34" charset="0"/>
              <a:buChar char="►"/>
            </a:pPr>
            <a:r>
              <a:rPr lang="en-US" sz="2000" dirty="0" smtClean="0"/>
              <a:t>The </a:t>
            </a:r>
            <a:r>
              <a:rPr lang="en-US" sz="2000" dirty="0"/>
              <a:t>female parts of different kinds of flower vary. One of the differences is the arrangement of the ovules in the ovary. Figure 16.6 shows one arrangement.</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5580112" y="4161854"/>
            <a:ext cx="3240360" cy="1107996"/>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16.6 – </a:t>
            </a:r>
            <a:r>
              <a:rPr lang="en-US" sz="2400" dirty="0" smtClean="0"/>
              <a:t>Section through the female part of a flower.</a:t>
            </a:r>
            <a:endParaRPr lang="en-GB" sz="2400" dirty="0"/>
          </a:p>
        </p:txBody>
      </p:sp>
      <p:pic>
        <p:nvPicPr>
          <p:cNvPr id="18436" name="Picture 4" descr="Image result for Section through the female part of a flow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8" y="1124744"/>
            <a:ext cx="3528392" cy="28997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6804248" y="5766355"/>
            <a:ext cx="1998290"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400" b="1" dirty="0" smtClean="0"/>
              <a:t>Flower</a:t>
            </a:r>
            <a:br>
              <a:rPr lang="en-GB" sz="2400" b="1" dirty="0" smtClean="0"/>
            </a:br>
            <a:r>
              <a:rPr lang="en-GB" sz="2400" b="1" dirty="0" smtClean="0"/>
              <a:t>Dissection</a:t>
            </a:r>
            <a:endParaRPr lang="en-GB" sz="2400" b="1" dirty="0"/>
          </a:p>
        </p:txBody>
      </p:sp>
      <p:sp>
        <p:nvSpPr>
          <p:cNvPr id="9" name="Round Same Side Corner Rectangle 8"/>
          <p:cNvSpPr/>
          <p:nvPr/>
        </p:nvSpPr>
        <p:spPr>
          <a:xfrm>
            <a:off x="165110" y="5218172"/>
            <a:ext cx="2088232" cy="385236"/>
          </a:xfrm>
          <a:prstGeom prst="round2SameRect">
            <a:avLst>
              <a:gd name="adj1" fmla="val 50000"/>
              <a:gd name="adj2" fmla="val 0"/>
            </a:avLst>
          </a:prstGeom>
          <a:solidFill>
            <a:srgbClr val="F4888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latin typeface="Arial" panose="020B0604020202020204" pitchFamily="34" charset="0"/>
                <a:cs typeface="Arial" panose="020B0604020202020204" pitchFamily="34" charset="0"/>
              </a:rPr>
              <a:t>Study Tip</a:t>
            </a:r>
            <a:endParaRPr lang="en-GB" sz="24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65110" y="5611875"/>
            <a:ext cx="6423114" cy="1079203"/>
          </a:xfrm>
          <a:prstGeom prst="round2SameRect">
            <a:avLst/>
          </a:prstGeom>
          <a:solidFill>
            <a:schemeClr val="accent1">
              <a:lumMod val="20000"/>
              <a:lumOff val="80000"/>
            </a:schemeClr>
          </a:solidFill>
          <a:ln>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37117" y="5675416"/>
            <a:ext cx="6207091" cy="1061829"/>
          </a:xfrm>
          <a:prstGeom prst="rect">
            <a:avLst/>
          </a:prstGeom>
          <a:noFill/>
        </p:spPr>
        <p:txBody>
          <a:bodyPr wrap="square" rtlCol="0">
            <a:spAutoFit/>
          </a:bodyPr>
          <a:lstStyle/>
          <a:p>
            <a:r>
              <a:rPr lang="en-US" sz="2100" dirty="0"/>
              <a:t>Do not use the word ‘flower’ when you mean ‘plant’. A plant is a complete organism. A flower is just part of a plant.</a:t>
            </a:r>
            <a:endParaRPr lang="en-GB" sz="2100" dirty="0"/>
          </a:p>
        </p:txBody>
      </p:sp>
      <p:sp>
        <p:nvSpPr>
          <p:cNvPr id="12" name="TextBox 11">
            <a:hlinkClick r:id="rId5" action="ppaction://hlinksldjump"/>
          </p:cNvPr>
          <p:cNvSpPr txBox="1"/>
          <p:nvPr/>
        </p:nvSpPr>
        <p:spPr>
          <a:xfrm>
            <a:off x="8460432" y="408926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39960353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8655362" cy="2862322"/>
          </a:xfrm>
          <a:prstGeom prst="rect">
            <a:avLst/>
          </a:prstGeom>
        </p:spPr>
        <p:txBody>
          <a:bodyPr wrap="square">
            <a:spAutoFit/>
          </a:bodyPr>
          <a:lstStyle/>
          <a:p>
            <a:pPr>
              <a:buClr>
                <a:srgbClr val="0070C0"/>
              </a:buClr>
              <a:buSzPct val="80000"/>
            </a:pPr>
            <a:r>
              <a:rPr lang="en-US" sz="2000" b="1" dirty="0" smtClean="0">
                <a:solidFill>
                  <a:srgbClr val="C00000"/>
                </a:solidFill>
              </a:rPr>
              <a:t>Pollen Grains and Ovules</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a:t>The male gametes are inside the pollen grains, which are made in the anthers.</a:t>
            </a:r>
          </a:p>
          <a:p>
            <a:pPr marL="401638" indent="-401638">
              <a:buClr>
                <a:srgbClr val="0070C0"/>
              </a:buClr>
              <a:buSzPct val="80000"/>
              <a:buFont typeface="Arial" panose="020B0604020202020204" pitchFamily="34" charset="0"/>
              <a:buChar char="►"/>
            </a:pPr>
            <a:r>
              <a:rPr lang="en-US" sz="2000" dirty="0"/>
              <a:t>Figure 16.7a illustrates a young anther, as it looks before the flower bud opens. You can see in Figure 16.7b that the anther has four spaces or pollen sacs inside it. </a:t>
            </a:r>
            <a:endParaRPr lang="en-US" sz="2000" dirty="0" smtClean="0"/>
          </a:p>
          <a:p>
            <a:pPr marL="401638" indent="-401638">
              <a:buClr>
                <a:srgbClr val="0070C0"/>
              </a:buClr>
              <a:buSzPct val="80000"/>
              <a:buFont typeface="Arial" panose="020B0604020202020204" pitchFamily="34" charset="0"/>
              <a:buChar char="►"/>
            </a:pPr>
            <a:r>
              <a:rPr lang="en-US" sz="2000" dirty="0" smtClean="0"/>
              <a:t>Some </a:t>
            </a:r>
            <a:r>
              <a:rPr lang="en-US" sz="2000" dirty="0"/>
              <a:t>of the cells around the edge of the pollen sacs divide by meiosis to make pollen grains. When the flower bud opens, the anthers split open (Figure 16.7c). Now the pollen is on the outside of the anther</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64681" t="8235" r="5345" b="25492"/>
          <a:stretch/>
        </p:blipFill>
        <p:spPr>
          <a:xfrm>
            <a:off x="6012160" y="3982729"/>
            <a:ext cx="2888321" cy="2326591"/>
          </a:xfrm>
          <a:prstGeom prst="rect">
            <a:avLst/>
          </a:prstGeom>
        </p:spPr>
      </p:pic>
      <p:pic>
        <p:nvPicPr>
          <p:cNvPr id="9" name="Picture 8"/>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34615" t="7950" r="36988" b="20869"/>
          <a:stretch/>
        </p:blipFill>
        <p:spPr>
          <a:xfrm>
            <a:off x="3131840" y="3997826"/>
            <a:ext cx="2736304" cy="2382365"/>
          </a:xfrm>
          <a:prstGeom prst="rect">
            <a:avLst/>
          </a:prstGeom>
        </p:spPr>
      </p:pic>
      <p:pic>
        <p:nvPicPr>
          <p:cNvPr id="10" name="Picture 9"/>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88" t="614" r="68633" b="13180"/>
          <a:stretch/>
        </p:blipFill>
        <p:spPr>
          <a:xfrm>
            <a:off x="179512" y="4005064"/>
            <a:ext cx="2673636" cy="2682905"/>
          </a:xfrm>
          <a:prstGeom prst="rect">
            <a:avLst/>
          </a:prstGeom>
        </p:spPr>
      </p:pic>
      <p:sp>
        <p:nvSpPr>
          <p:cNvPr id="11" name="Rectangle 10"/>
          <p:cNvSpPr/>
          <p:nvPr/>
        </p:nvSpPr>
        <p:spPr>
          <a:xfrm>
            <a:off x="3995936" y="6380192"/>
            <a:ext cx="4608512"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16.7 – </a:t>
            </a:r>
            <a:r>
              <a:rPr lang="en-US" sz="2000" dirty="0" smtClean="0"/>
              <a:t>How Pollen is made</a:t>
            </a:r>
            <a:endParaRPr lang="en-GB" sz="2000" dirty="0"/>
          </a:p>
        </p:txBody>
      </p:sp>
      <p:sp>
        <p:nvSpPr>
          <p:cNvPr id="12" name="TextBox 11">
            <a:hlinkClick r:id="rId4" action="ppaction://hlinksldjump"/>
          </p:cNvPr>
          <p:cNvSpPr txBox="1"/>
          <p:nvPr/>
        </p:nvSpPr>
        <p:spPr>
          <a:xfrm>
            <a:off x="8460432" y="387324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2185818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703034" cy="4154984"/>
          </a:xfrm>
          <a:prstGeom prst="rect">
            <a:avLst/>
          </a:prstGeom>
        </p:spPr>
        <p:txBody>
          <a:bodyPr wrap="square">
            <a:spAutoFit/>
          </a:bodyPr>
          <a:lstStyle/>
          <a:p>
            <a:pPr>
              <a:buClr>
                <a:srgbClr val="0070C0"/>
              </a:buClr>
              <a:buSzPct val="80000"/>
            </a:pPr>
            <a:r>
              <a:rPr lang="en-US" sz="2200" b="1" dirty="0" smtClean="0">
                <a:solidFill>
                  <a:srgbClr val="C00000"/>
                </a:solidFill>
              </a:rPr>
              <a:t>Pollen Grains and Ovules</a:t>
            </a:r>
            <a:endParaRPr lang="en-US" sz="2200" b="1" dirty="0">
              <a:solidFill>
                <a:srgbClr val="C00000"/>
              </a:solidFill>
            </a:endParaRPr>
          </a:p>
          <a:p>
            <a:pPr marL="401638" indent="-401638">
              <a:buClr>
                <a:srgbClr val="0070C0"/>
              </a:buClr>
              <a:buSzPct val="80000"/>
              <a:buFont typeface="Arial" panose="020B0604020202020204" pitchFamily="34" charset="0"/>
              <a:buChar char="►"/>
            </a:pPr>
            <a:r>
              <a:rPr lang="en-US" sz="2200" dirty="0" smtClean="0"/>
              <a:t>The </a:t>
            </a:r>
            <a:r>
              <a:rPr lang="en-US" sz="2200" dirty="0"/>
              <a:t>pollen looks like a fine powder. It is often yellow. Under the microscope, you can see the shape of individual grains (Figure 16.8). Pollen grains from different kinds of flower have different shapes. </a:t>
            </a:r>
            <a:endParaRPr lang="en-US" sz="2200" dirty="0" smtClean="0"/>
          </a:p>
          <a:p>
            <a:pPr marL="401638" indent="-401638">
              <a:buClr>
                <a:srgbClr val="0070C0"/>
              </a:buClr>
              <a:buSzPct val="80000"/>
              <a:buFont typeface="Arial" panose="020B0604020202020204" pitchFamily="34" charset="0"/>
              <a:buChar char="►"/>
            </a:pPr>
            <a:r>
              <a:rPr lang="en-US" sz="2200" dirty="0" smtClean="0"/>
              <a:t>Each </a:t>
            </a:r>
            <a:r>
              <a:rPr lang="en-US" sz="2200" dirty="0"/>
              <a:t>grain is surrounded by a hard coat, so that it can survive in difficult conditions if necessary. The coat protects the male gametes that are inside the grains, as the pollen is carried from one flower to another</a:t>
            </a:r>
            <a:r>
              <a:rPr lang="en-US" sz="2200" dirty="0" smtClean="0"/>
              <a:t>.</a:t>
            </a:r>
            <a:endParaRPr lang="en-US" sz="22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868144" y="3546882"/>
            <a:ext cx="3024336" cy="1661993"/>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16.8</a:t>
            </a:r>
            <a:r>
              <a:rPr lang="en-US" dirty="0"/>
              <a:t> </a:t>
            </a:r>
            <a:r>
              <a:rPr lang="en-US" dirty="0" smtClean="0"/>
              <a:t>- These </a:t>
            </a:r>
            <a:r>
              <a:rPr lang="en-US" dirty="0"/>
              <a:t>pollen grains from a daisy flower are sticking to the surface of a petal. The electron micrograph is magnified about x800.</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868144" y="1144069"/>
            <a:ext cx="3024336" cy="2419469"/>
          </a:xfrm>
          <a:prstGeom prst="rect">
            <a:avLst/>
          </a:prstGeom>
        </p:spPr>
      </p:pic>
      <p:sp>
        <p:nvSpPr>
          <p:cNvPr id="8" name="Rectangle 7"/>
          <p:cNvSpPr/>
          <p:nvPr/>
        </p:nvSpPr>
        <p:spPr>
          <a:xfrm>
            <a:off x="165110" y="5222810"/>
            <a:ext cx="8727370" cy="1446550"/>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200" dirty="0"/>
              <a:t>The female gametes are inside the ovules, in the ovary. They have also been made by meiosis. Each ovule contains a nucleus. Fertilisation happens when a pollen grain nucleus fuses with an ovule nucleus.</a:t>
            </a:r>
          </a:p>
        </p:txBody>
      </p:sp>
      <p:sp>
        <p:nvSpPr>
          <p:cNvPr id="11" name="TextBox 10">
            <a:hlinkClick r:id="rId4" action="ppaction://hlinksldjump"/>
          </p:cNvPr>
          <p:cNvSpPr txBox="1"/>
          <p:nvPr/>
        </p:nvSpPr>
        <p:spPr>
          <a:xfrm>
            <a:off x="8460432" y="472514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88295482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991066" cy="3785652"/>
          </a:xfrm>
          <a:prstGeom prst="rect">
            <a:avLst/>
          </a:prstGeom>
        </p:spPr>
        <p:txBody>
          <a:bodyPr wrap="square">
            <a:spAutoFit/>
          </a:bodyPr>
          <a:lstStyle/>
          <a:p>
            <a:pPr>
              <a:buClr>
                <a:srgbClr val="0070C0"/>
              </a:buClr>
              <a:buSzPct val="80000"/>
            </a:pPr>
            <a:r>
              <a:rPr lang="en-US" sz="2000" b="1" dirty="0" smtClean="0">
                <a:solidFill>
                  <a:srgbClr val="C00000"/>
                </a:solidFill>
              </a:rPr>
              <a:t>Pollination</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a:t>For fertilisation to take place, the male gametes must travel to the female gametes. The first stage of this journey is for pollen to be taken from the anther where it was made, to a stigma. This is called pollination.</a:t>
            </a:r>
          </a:p>
          <a:p>
            <a:pPr marL="401638" indent="-401638">
              <a:buClr>
                <a:srgbClr val="0070C0"/>
              </a:buClr>
              <a:buSzPct val="80000"/>
              <a:buFont typeface="Arial" panose="020B0604020202020204" pitchFamily="34" charset="0"/>
              <a:buChar char="►"/>
            </a:pPr>
            <a:r>
              <a:rPr lang="en-US" sz="2000" dirty="0"/>
              <a:t>Pollination is often carried out by insects (Figure 16.9). Insects such as honey bees come to the flowers, attracted by their colour and strong sweet scent. The bee follows the guide-lines to the nectaries, brushing past the anthers as it goes. Some of the pollen sticks to its body</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sp>
        <p:nvSpPr>
          <p:cNvPr id="9" name="Round Same Side Corner Rectangle 8"/>
          <p:cNvSpPr/>
          <p:nvPr/>
        </p:nvSpPr>
        <p:spPr>
          <a:xfrm>
            <a:off x="165110" y="5029342"/>
            <a:ext cx="2088232" cy="423578"/>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65110" y="5461387"/>
            <a:ext cx="5991066" cy="1135963"/>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37117" y="5524928"/>
            <a:ext cx="5415003" cy="1015663"/>
          </a:xfrm>
          <a:prstGeom prst="rect">
            <a:avLst/>
          </a:prstGeom>
          <a:noFill/>
        </p:spPr>
        <p:txBody>
          <a:bodyPr wrap="square" rtlCol="0">
            <a:spAutoFit/>
          </a:bodyPr>
          <a:lstStyle/>
          <a:p>
            <a:r>
              <a:rPr lang="en-US" sz="2000" b="1" dirty="0">
                <a:solidFill>
                  <a:srgbClr val="C00000"/>
                </a:solidFill>
              </a:rPr>
              <a:t>pollination</a:t>
            </a:r>
            <a:r>
              <a:rPr lang="en-US" sz="2000" dirty="0">
                <a:solidFill>
                  <a:srgbClr val="C00000"/>
                </a:solidFill>
              </a:rPr>
              <a:t> </a:t>
            </a:r>
            <a:r>
              <a:rPr lang="en-US" sz="2000" dirty="0"/>
              <a:t>- the transfer of pollen grains from the male part of the plant (anther of stamen) to the female part of the plant (stigma)</a:t>
            </a:r>
            <a:endParaRPr lang="en-GB" sz="2000" dirty="0"/>
          </a:p>
        </p:txBody>
      </p:sp>
      <p:pic>
        <p:nvPicPr>
          <p:cNvPr id="22532" name="Picture 4" descr="Image result for bee pollin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76" y="1124744"/>
            <a:ext cx="2736304" cy="232682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56176" y="3489408"/>
            <a:ext cx="2736304" cy="2031325"/>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b="1" dirty="0"/>
              <a:t>Figure 16.9 </a:t>
            </a:r>
            <a:r>
              <a:rPr lang="en-US" dirty="0" smtClean="0"/>
              <a:t>- The </a:t>
            </a:r>
            <a:r>
              <a:rPr lang="en-US" dirty="0"/>
              <a:t>bee has come to the flower to collect nectar. Pollen gets stuck to its body, and the bee will then carry this to the next flower it visits.</a:t>
            </a:r>
          </a:p>
        </p:txBody>
      </p:sp>
      <p:sp>
        <p:nvSpPr>
          <p:cNvPr id="14" name="TextBox 13">
            <a:hlinkClick r:id="rId4" action="ppaction://hlinkfile"/>
          </p:cNvPr>
          <p:cNvSpPr txBox="1"/>
          <p:nvPr/>
        </p:nvSpPr>
        <p:spPr>
          <a:xfrm>
            <a:off x="6506260" y="5829313"/>
            <a:ext cx="203613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Bee Pollination</a:t>
            </a:r>
            <a:endParaRPr lang="en-GB" sz="2000" b="1" dirty="0"/>
          </a:p>
        </p:txBody>
      </p:sp>
      <p:sp>
        <p:nvSpPr>
          <p:cNvPr id="15" name="TextBox 14">
            <a:hlinkClick r:id="rId5" action="ppaction://hlinksldjump"/>
          </p:cNvPr>
          <p:cNvSpPr txBox="1"/>
          <p:nvPr/>
        </p:nvSpPr>
        <p:spPr>
          <a:xfrm>
            <a:off x="8460432" y="509737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50314266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4982954" cy="5693866"/>
          </a:xfrm>
          <a:prstGeom prst="rect">
            <a:avLst/>
          </a:prstGeom>
        </p:spPr>
        <p:txBody>
          <a:bodyPr wrap="square">
            <a:spAutoFit/>
          </a:bodyPr>
          <a:lstStyle/>
          <a:p>
            <a:pPr>
              <a:buClr>
                <a:srgbClr val="0070C0"/>
              </a:buClr>
              <a:buSzPct val="80000"/>
            </a:pPr>
            <a:r>
              <a:rPr lang="en-US" sz="2600" b="1" dirty="0" smtClean="0">
                <a:solidFill>
                  <a:srgbClr val="C00000"/>
                </a:solidFill>
              </a:rPr>
              <a:t>Pollination</a:t>
            </a:r>
            <a:endParaRPr lang="en-US" sz="2600" b="1" dirty="0">
              <a:solidFill>
                <a:srgbClr val="C00000"/>
              </a:solidFill>
            </a:endParaRPr>
          </a:p>
          <a:p>
            <a:pPr marL="401638" indent="-401638">
              <a:buClr>
                <a:srgbClr val="0070C0"/>
              </a:buClr>
              <a:buSzPct val="80000"/>
              <a:buFont typeface="Arial" panose="020B0604020202020204" pitchFamily="34" charset="0"/>
              <a:buChar char="►"/>
            </a:pPr>
            <a:r>
              <a:rPr lang="en-US" sz="2600" dirty="0" smtClean="0"/>
              <a:t>The </a:t>
            </a:r>
            <a:r>
              <a:rPr lang="en-US" sz="2600" dirty="0"/>
              <a:t>bee then goes to another flower, looking for more nectar. Some of the pollen it picked up at the first flower sticks onto the stigma of the second flower when the bee brushes past it. </a:t>
            </a:r>
            <a:endParaRPr lang="en-US" sz="2600" dirty="0" smtClean="0"/>
          </a:p>
          <a:p>
            <a:pPr marL="401638" indent="-401638">
              <a:buClr>
                <a:srgbClr val="0070C0"/>
              </a:buClr>
              <a:buSzPct val="80000"/>
              <a:buFont typeface="Arial" panose="020B0604020202020204" pitchFamily="34" charset="0"/>
              <a:buChar char="►"/>
            </a:pPr>
            <a:r>
              <a:rPr lang="en-US" sz="2600" dirty="0" smtClean="0"/>
              <a:t>The </a:t>
            </a:r>
            <a:r>
              <a:rPr lang="en-US" sz="2600" dirty="0"/>
              <a:t>stigma is sticky, and many pollen grains get stuck on it. If the second flower is from the same species of plant as the first, pollination has taken place.</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201</a:t>
            </a:r>
            <a:endParaRPr lang="en-GB" sz="960" b="1" dirty="0">
              <a:latin typeface="Arial" panose="020B0604020202020204" pitchFamily="34" charset="0"/>
              <a:cs typeface="Arial" panose="020B0604020202020204" pitchFamily="34" charset="0"/>
            </a:endParaRPr>
          </a:p>
        </p:txBody>
      </p:sp>
      <p:pic>
        <p:nvPicPr>
          <p:cNvPr id="5" name="Picture 4" descr="Image result for bee pollin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148064" y="1124744"/>
            <a:ext cx="3744416" cy="318407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148064" y="4293096"/>
            <a:ext cx="3744416" cy="1938992"/>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000" b="1" dirty="0"/>
              <a:t>Figure 16.9 </a:t>
            </a:r>
            <a:r>
              <a:rPr lang="en-US" sz="2000" dirty="0" smtClean="0"/>
              <a:t>- The </a:t>
            </a:r>
            <a:r>
              <a:rPr lang="en-US" sz="2000" dirty="0"/>
              <a:t>bee has come to the flower to collect nectar. Pollen gets stuck to its body, and the bee will then carry this to the next flower it visits.</a:t>
            </a:r>
          </a:p>
        </p:txBody>
      </p:sp>
      <p:sp>
        <p:nvSpPr>
          <p:cNvPr id="7" name="TextBox 6">
            <a:hlinkClick r:id="rId4" action="ppaction://hlinkfile"/>
          </p:cNvPr>
          <p:cNvSpPr txBox="1"/>
          <p:nvPr/>
        </p:nvSpPr>
        <p:spPr>
          <a:xfrm>
            <a:off x="6002204" y="6219894"/>
            <a:ext cx="203613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Bee Pollination</a:t>
            </a:r>
            <a:endParaRPr lang="en-GB" sz="2000" b="1" dirty="0"/>
          </a:p>
        </p:txBody>
      </p:sp>
      <p:sp>
        <p:nvSpPr>
          <p:cNvPr id="8" name="TextBox 7">
            <a:hlinkClick r:id="rId5" action="ppaction://hlinksldjump"/>
          </p:cNvPr>
          <p:cNvSpPr txBox="1"/>
          <p:nvPr/>
        </p:nvSpPr>
        <p:spPr>
          <a:xfrm>
            <a:off x="8460432" y="596147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410013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11418"/>
            <a:ext cx="8727370" cy="5543056"/>
          </a:xfrm>
          <a:prstGeom prst="rect">
            <a:avLst/>
          </a:prstGeom>
          <a:solidFill>
            <a:srgbClr val="F5FC9A"/>
          </a:solidFill>
          <a:ln w="38100">
            <a:solidFill>
              <a:schemeClr val="accent5">
                <a:lumMod val="50000"/>
              </a:schemeClr>
            </a:solidFill>
          </a:ln>
        </p:spPr>
        <p:txBody>
          <a:bodyPr wrap="square">
            <a:spAutoFit/>
          </a:bodyPr>
          <a:lstStyle/>
          <a:p>
            <a:pPr marL="342900" indent="-342900">
              <a:buClr>
                <a:srgbClr val="C00000"/>
              </a:buClr>
              <a:buSzPct val="80000"/>
              <a:tabLst>
                <a:tab pos="2420938" algn="l"/>
              </a:tabLst>
            </a:pPr>
            <a:r>
              <a:rPr lang="en-US" sz="1540" b="1" dirty="0" smtClean="0">
                <a:solidFill>
                  <a:srgbClr val="C00000"/>
                </a:solidFill>
                <a:latin typeface="Arial" panose="020B0604020202020204" pitchFamily="34" charset="0"/>
                <a:cs typeface="Arial" panose="020B0604020202020204" pitchFamily="34" charset="0"/>
              </a:rPr>
              <a:t>Activity </a:t>
            </a:r>
            <a:r>
              <a:rPr lang="en-US" sz="1540" b="1" dirty="0">
                <a:solidFill>
                  <a:srgbClr val="C00000"/>
                </a:solidFill>
                <a:latin typeface="Arial" panose="020B0604020202020204" pitchFamily="34" charset="0"/>
                <a:cs typeface="Arial" panose="020B0604020202020204" pitchFamily="34" charset="0"/>
              </a:rPr>
              <a:t>16.1</a:t>
            </a:r>
          </a:p>
          <a:p>
            <a:pPr marL="342900" indent="-342900">
              <a:buClr>
                <a:srgbClr val="C00000"/>
              </a:buClr>
              <a:buSzPct val="80000"/>
              <a:buFont typeface="Arial" panose="020B0604020202020204" pitchFamily="34" charset="0"/>
              <a:buChar char="►"/>
              <a:tabLst>
                <a:tab pos="2420938" algn="l"/>
              </a:tabLst>
            </a:pPr>
            <a:r>
              <a:rPr lang="en-US" sz="1540" b="1" dirty="0">
                <a:latin typeface="Arial" panose="020B0604020202020204" pitchFamily="34" charset="0"/>
                <a:cs typeface="Arial" panose="020B0604020202020204" pitchFamily="34" charset="0"/>
              </a:rPr>
              <a:t>Investigating the structure of a </a:t>
            </a:r>
            <a:r>
              <a:rPr lang="en-US" sz="1540" b="1" dirty="0" smtClean="0">
                <a:latin typeface="Arial" panose="020B0604020202020204" pitchFamily="34" charset="0"/>
                <a:cs typeface="Arial" panose="020B0604020202020204" pitchFamily="34" charset="0"/>
              </a:rPr>
              <a:t>flower - Skills</a:t>
            </a:r>
            <a:endParaRPr lang="en-US" sz="1540" b="1" dirty="0">
              <a:latin typeface="Arial" panose="020B0604020202020204" pitchFamily="34" charset="0"/>
              <a:cs typeface="Arial" panose="020B0604020202020204" pitchFamily="34" charset="0"/>
            </a:endParaRPr>
          </a:p>
          <a:p>
            <a:pPr marL="342900" indent="-342900">
              <a:buClr>
                <a:srgbClr val="C00000"/>
              </a:buClr>
              <a:buSzPct val="80000"/>
              <a:tabLst>
                <a:tab pos="2420938" algn="l"/>
              </a:tabLst>
            </a:pPr>
            <a:r>
              <a:rPr lang="en-US" sz="1540" b="1" dirty="0">
                <a:latin typeface="Arial" panose="020B0604020202020204" pitchFamily="34" charset="0"/>
                <a:cs typeface="Arial" panose="020B0604020202020204" pitchFamily="34" charset="0"/>
              </a:rPr>
              <a:t>A03.3 Observing, measuring and recording</a:t>
            </a:r>
          </a:p>
          <a:p>
            <a:pPr marL="342900" indent="-342900">
              <a:buClr>
                <a:srgbClr val="C00000"/>
              </a:buClr>
              <a:buSzPct val="80000"/>
              <a:tabLst>
                <a:tab pos="2420938" algn="l"/>
              </a:tabLst>
            </a:pPr>
            <a:r>
              <a:rPr lang="en-US" sz="1540" b="1" dirty="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80000"/>
              <a:buFont typeface="Arial" panose="020B0604020202020204" pitchFamily="34" charset="0"/>
              <a:buChar char="►"/>
              <a:tabLst>
                <a:tab pos="2420938" algn="l"/>
              </a:tabLst>
            </a:pPr>
            <a:r>
              <a:rPr lang="en-US" sz="1540" dirty="0">
                <a:latin typeface="Arial" panose="020B0604020202020204" pitchFamily="34" charset="0"/>
                <a:cs typeface="Arial" panose="020B0604020202020204" pitchFamily="34" charset="0"/>
              </a:rPr>
              <a:t>Take care with the sharp knife blade.</a:t>
            </a:r>
          </a:p>
          <a:p>
            <a:pPr marL="342900" indent="-342900">
              <a:buClr>
                <a:srgbClr val="C00000"/>
              </a:buClr>
              <a:buSzPct val="80000"/>
              <a:buFont typeface="Arial" panose="020B0604020202020204" pitchFamily="34" charset="0"/>
              <a:buChar char="►"/>
              <a:tabLst>
                <a:tab pos="2420938" algn="l"/>
              </a:tabLst>
            </a:pPr>
            <a:r>
              <a:rPr lang="en-US" sz="1540" dirty="0">
                <a:latin typeface="Arial" panose="020B0604020202020204" pitchFamily="34" charset="0"/>
                <a:cs typeface="Arial" panose="020B0604020202020204" pitchFamily="34" charset="0"/>
              </a:rPr>
              <a:t>During this investigation, make large, labelled drawings of the structures that you observe.</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Take </a:t>
            </a:r>
            <a:r>
              <a:rPr lang="en-US" sz="1540" dirty="0">
                <a:latin typeface="Arial" panose="020B0604020202020204" pitchFamily="34" charset="0"/>
                <a:cs typeface="Arial" panose="020B0604020202020204" pitchFamily="34" charset="0"/>
              </a:rPr>
              <a:t>an open, fresh-looking flower. Can you suggest two ways in which the flower advertises itself to insects?</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Gently </a:t>
            </a:r>
            <a:r>
              <a:rPr lang="en-US" sz="1540" dirty="0">
                <a:latin typeface="Arial" panose="020B0604020202020204" pitchFamily="34" charset="0"/>
                <a:cs typeface="Arial" panose="020B0604020202020204" pitchFamily="34" charset="0"/>
              </a:rPr>
              <a:t>remove the sepals from the outside of the flower. Look at the sepals on a flower bud, near the top of the stem. What is the function </a:t>
            </a:r>
            <a:r>
              <a:rPr lang="en-US" sz="1540" dirty="0" smtClean="0">
                <a:latin typeface="Arial" panose="020B0604020202020204" pitchFamily="34" charset="0"/>
                <a:cs typeface="Arial" panose="020B0604020202020204" pitchFamily="34" charset="0"/>
              </a:rPr>
              <a:t>of the </a:t>
            </a:r>
            <a:r>
              <a:rPr lang="en-US" sz="1540" dirty="0">
                <a:latin typeface="Arial" panose="020B0604020202020204" pitchFamily="34" charset="0"/>
                <a:cs typeface="Arial" panose="020B0604020202020204" pitchFamily="34" charset="0"/>
              </a:rPr>
              <a:t>sepals?</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Now </a:t>
            </a:r>
            <a:r>
              <a:rPr lang="en-US" sz="1540" dirty="0">
                <a:latin typeface="Arial" panose="020B0604020202020204" pitchFamily="34" charset="0"/>
                <a:cs typeface="Arial" panose="020B0604020202020204" pitchFamily="34" charset="0"/>
              </a:rPr>
              <a:t>remove the petals from your flower. Make a labelled drawing of one of them, to </a:t>
            </a:r>
            <a:r>
              <a:rPr lang="en-US" sz="1540" dirty="0" smtClean="0">
                <a:latin typeface="Arial" panose="020B0604020202020204" pitchFamily="34" charset="0"/>
                <a:cs typeface="Arial" panose="020B0604020202020204" pitchFamily="34" charset="0"/>
              </a:rPr>
              <a:t>show the </a:t>
            </a:r>
            <a:r>
              <a:rPr lang="en-US" sz="1540" dirty="0">
                <a:latin typeface="Arial" panose="020B0604020202020204" pitchFamily="34" charset="0"/>
                <a:cs typeface="Arial" panose="020B0604020202020204" pitchFamily="34" charset="0"/>
              </a:rPr>
              <a:t>markings. What is the function of these markings?</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Find </a:t>
            </a:r>
            <a:r>
              <a:rPr lang="en-US" sz="1540" dirty="0">
                <a:latin typeface="Arial" panose="020B0604020202020204" pitchFamily="34" charset="0"/>
                <a:cs typeface="Arial" panose="020B0604020202020204" pitchFamily="34" charset="0"/>
              </a:rPr>
              <a:t>the stamens. If you have a young flower, there will be pollen on the anthers at the top of the stamens. Dust some onto a microscope slide, and look at it under a microscope. Draw a few pollen grains.</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Now </a:t>
            </a:r>
            <a:r>
              <a:rPr lang="en-US" sz="1540" dirty="0">
                <a:latin typeface="Arial" panose="020B0604020202020204" pitchFamily="34" charset="0"/>
                <a:cs typeface="Arial" panose="020B0604020202020204" pitchFamily="34" charset="0"/>
              </a:rPr>
              <a:t>remove the stamens. What do you think is the function of the filaments?</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Using </a:t>
            </a:r>
            <a:r>
              <a:rPr lang="en-US" sz="1540" dirty="0">
                <a:latin typeface="Arial" panose="020B0604020202020204" pitchFamily="34" charset="0"/>
                <a:cs typeface="Arial" panose="020B0604020202020204" pitchFamily="34" charset="0"/>
              </a:rPr>
              <a:t>a hand lens, try to find the nectaries at the bottom of the flower. What is their function?</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The </a:t>
            </a:r>
            <a:r>
              <a:rPr lang="en-US" sz="1540" dirty="0">
                <a:latin typeface="Arial" panose="020B0604020202020204" pitchFamily="34" charset="0"/>
                <a:cs typeface="Arial" panose="020B0604020202020204" pitchFamily="34" charset="0"/>
              </a:rPr>
              <a:t>carpel is now all that is left of the flower. Find an ovary, style and stigma. Look at the stigma under a binocular microscope or a lens. What is its function, and how is it adapted to perform it?</a:t>
            </a:r>
          </a:p>
          <a:p>
            <a:pPr marL="342900" indent="-342900">
              <a:buClr>
                <a:srgbClr val="C00000"/>
              </a:buClr>
              <a:buSzPct val="100000"/>
              <a:buFont typeface="+mj-lt"/>
              <a:buAutoNum type="arabicPeriod"/>
              <a:tabLst>
                <a:tab pos="2420938" algn="l"/>
              </a:tabLst>
            </a:pPr>
            <a:r>
              <a:rPr lang="en-US" sz="1540" dirty="0" smtClean="0">
                <a:latin typeface="Arial" panose="020B0604020202020204" pitchFamily="34" charset="0"/>
                <a:cs typeface="Arial" panose="020B0604020202020204" pitchFamily="34" charset="0"/>
              </a:rPr>
              <a:t>Using </a:t>
            </a:r>
            <a:r>
              <a:rPr lang="en-US" sz="1540" dirty="0">
                <a:latin typeface="Arial" panose="020B0604020202020204" pitchFamily="34" charset="0"/>
                <a:cs typeface="Arial" panose="020B0604020202020204" pitchFamily="34" charset="0"/>
              </a:rPr>
              <a:t>a sharp blade, make a clean cut lengthways through the ovary, style and stigma. You have made a longitudinal section. Find the ovules inside the ovary. How big are they? What colour are they? About how many are there</a:t>
            </a:r>
            <a:r>
              <a:rPr lang="en-US" sz="1540" dirty="0" smtClean="0">
                <a:latin typeface="Arial" panose="020B0604020202020204" pitchFamily="34" charset="0"/>
                <a:cs typeface="Arial" panose="020B0604020202020204" pitchFamily="34" charset="0"/>
              </a:rPr>
              <a:t>?</a:t>
            </a:r>
            <a:endParaRPr lang="en-US" sz="1540" dirty="0">
              <a:latin typeface="Arial" panose="020B0604020202020204" pitchFamily="34" charset="0"/>
              <a:cs typeface="Arial" panose="020B0604020202020204" pitchFamily="34" charset="0"/>
            </a:endParaRPr>
          </a:p>
        </p:txBody>
      </p:sp>
      <p:sp>
        <p:nvSpPr>
          <p:cNvPr id="9" name="Oval 8"/>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0" name="TextBox 9">
            <a:hlinkClick r:id="rId3" action="ppaction://hlinksldjump"/>
          </p:cNvPr>
          <p:cNvSpPr txBox="1"/>
          <p:nvPr/>
        </p:nvSpPr>
        <p:spPr>
          <a:xfrm>
            <a:off x="8388424" y="149697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40543683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11418"/>
            <a:ext cx="8727370" cy="5530745"/>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1860" b="1" dirty="0" smtClean="0">
                <a:solidFill>
                  <a:srgbClr val="C00000"/>
                </a:solidFill>
                <a:latin typeface="Arial" panose="020B0604020202020204" pitchFamily="34" charset="0"/>
                <a:cs typeface="Arial" panose="020B0604020202020204" pitchFamily="34" charset="0"/>
              </a:rPr>
              <a:t>Activity </a:t>
            </a:r>
            <a:r>
              <a:rPr lang="en-US" sz="1860" b="1" dirty="0">
                <a:solidFill>
                  <a:srgbClr val="C00000"/>
                </a:solidFill>
                <a:latin typeface="Arial" panose="020B0604020202020204" pitchFamily="34" charset="0"/>
                <a:cs typeface="Arial" panose="020B0604020202020204" pitchFamily="34" charset="0"/>
              </a:rPr>
              <a:t>16.2</a:t>
            </a:r>
          </a:p>
          <a:p>
            <a:pPr>
              <a:buClr>
                <a:srgbClr val="C00000"/>
              </a:buClr>
              <a:buSzPct val="80000"/>
              <a:tabLst>
                <a:tab pos="2420938" algn="l"/>
              </a:tabLst>
            </a:pPr>
            <a:r>
              <a:rPr lang="en-US" sz="1860" b="1" dirty="0" smtClean="0">
                <a:latin typeface="Arial" panose="020B0604020202020204" pitchFamily="34" charset="0"/>
                <a:cs typeface="Arial" panose="020B0604020202020204" pitchFamily="34" charset="0"/>
              </a:rPr>
              <a:t>Pollination - Skills</a:t>
            </a:r>
            <a:endParaRPr lang="en-US" sz="1860" b="1" dirty="0">
              <a:latin typeface="Arial" panose="020B0604020202020204" pitchFamily="34" charset="0"/>
              <a:cs typeface="Arial" panose="020B0604020202020204" pitchFamily="34" charset="0"/>
            </a:endParaRPr>
          </a:p>
          <a:p>
            <a:pPr>
              <a:buClr>
                <a:srgbClr val="C00000"/>
              </a:buClr>
              <a:buSzPct val="80000"/>
              <a:tabLst>
                <a:tab pos="2420938" algn="l"/>
              </a:tabLst>
            </a:pPr>
            <a:r>
              <a:rPr lang="en-US" sz="1860" b="1" dirty="0">
                <a:latin typeface="Arial" panose="020B0604020202020204" pitchFamily="34" charset="0"/>
                <a:cs typeface="Arial" panose="020B0604020202020204" pitchFamily="34" charset="0"/>
              </a:rPr>
              <a:t>A03.2 Planning</a:t>
            </a:r>
          </a:p>
          <a:p>
            <a:pPr>
              <a:buClr>
                <a:srgbClr val="C00000"/>
              </a:buClr>
              <a:buSzPct val="80000"/>
              <a:tabLst>
                <a:tab pos="2420938" algn="l"/>
              </a:tabLst>
            </a:pPr>
            <a:r>
              <a:rPr lang="en-US" sz="1860" b="1" dirty="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sz="1860" b="1" dirty="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80000"/>
              <a:buFont typeface="Arial" panose="020B0604020202020204" pitchFamily="34" charset="0"/>
              <a:buChar char="►"/>
              <a:tabLst>
                <a:tab pos="2420938" algn="l"/>
              </a:tabLst>
            </a:pPr>
            <a:r>
              <a:rPr lang="en-US" sz="1860" dirty="0">
                <a:latin typeface="Arial" panose="020B0604020202020204" pitchFamily="34" charset="0"/>
                <a:cs typeface="Arial" panose="020B0604020202020204" pitchFamily="34" charset="0"/>
              </a:rPr>
              <a:t>You are going to design and carry out an investigation to test this hypothesis:</a:t>
            </a:r>
          </a:p>
          <a:p>
            <a:pPr marL="342900" indent="-342900">
              <a:buClr>
                <a:srgbClr val="C00000"/>
              </a:buClr>
              <a:buSzPct val="80000"/>
              <a:buFont typeface="Arial" panose="020B0604020202020204" pitchFamily="34" charset="0"/>
              <a:buChar char="►"/>
              <a:tabLst>
                <a:tab pos="2420938" algn="l"/>
              </a:tabLst>
            </a:pPr>
            <a:r>
              <a:rPr lang="en-US" sz="1860" dirty="0">
                <a:latin typeface="Arial" panose="020B0604020202020204" pitchFamily="34" charset="0"/>
                <a:cs typeface="Arial" panose="020B0604020202020204" pitchFamily="34" charset="0"/>
              </a:rPr>
              <a:t>Bees visit yellow flowers more often than flowers of other </a:t>
            </a:r>
            <a:r>
              <a:rPr lang="en-US" sz="1860" dirty="0" err="1">
                <a:latin typeface="Arial" panose="020B0604020202020204" pitchFamily="34" charset="0"/>
                <a:cs typeface="Arial" panose="020B0604020202020204" pitchFamily="34" charset="0"/>
              </a:rPr>
              <a:t>colours</a:t>
            </a:r>
            <a:r>
              <a:rPr lang="en-US" sz="1860" dirty="0">
                <a:latin typeface="Arial" panose="020B0604020202020204" pitchFamily="34" charset="0"/>
                <a:cs typeface="Arial" panose="020B0604020202020204" pitchFamily="34" charset="0"/>
              </a:rPr>
              <a:t>.</a:t>
            </a:r>
          </a:p>
          <a:p>
            <a:pPr marL="342900" indent="-342900">
              <a:buClr>
                <a:srgbClr val="C00000"/>
              </a:buClr>
              <a:buSzPct val="80000"/>
              <a:buFont typeface="Arial" panose="020B0604020202020204" pitchFamily="34" charset="0"/>
              <a:buChar char="►"/>
              <a:tabLst>
                <a:tab pos="2420938" algn="l"/>
              </a:tabLst>
            </a:pPr>
            <a:r>
              <a:rPr lang="en-US" sz="1860" dirty="0">
                <a:latin typeface="Arial" panose="020B0604020202020204" pitchFamily="34" charset="0"/>
                <a:cs typeface="Arial" panose="020B0604020202020204" pitchFamily="34" charset="0"/>
              </a:rPr>
              <a:t>You will need to carry out this investigation outdoors. It will be much easier to control variables if you make artificial flowers rather than using real ones. You can make them using </a:t>
            </a:r>
            <a:r>
              <a:rPr lang="en-US" sz="1860" dirty="0" err="1">
                <a:latin typeface="Arial" panose="020B0604020202020204" pitchFamily="34" charset="0"/>
                <a:cs typeface="Arial" panose="020B0604020202020204" pitchFamily="34" charset="0"/>
              </a:rPr>
              <a:t>coloured</a:t>
            </a:r>
            <a:r>
              <a:rPr lang="en-US" sz="1860" dirty="0">
                <a:latin typeface="Arial" panose="020B0604020202020204" pitchFamily="34" charset="0"/>
                <a:cs typeface="Arial" panose="020B0604020202020204" pitchFamily="34" charset="0"/>
              </a:rPr>
              <a:t> plastic to make petals’, surrounding a central area where </a:t>
            </a:r>
            <a:r>
              <a:rPr lang="en-US" sz="1860" dirty="0" smtClean="0">
                <a:latin typeface="Arial" panose="020B0604020202020204" pitchFamily="34" charset="0"/>
                <a:cs typeface="Arial" panose="020B0604020202020204" pitchFamily="34" charset="0"/>
              </a:rPr>
              <a:t>you can </a:t>
            </a:r>
            <a:r>
              <a:rPr lang="en-US" sz="1860" dirty="0">
                <a:latin typeface="Arial" panose="020B0604020202020204" pitchFamily="34" charset="0"/>
                <a:cs typeface="Arial" panose="020B0604020202020204" pitchFamily="34" charset="0"/>
              </a:rPr>
              <a:t>put a little pot of sugar solution. You will need to do your experiment on a sunny day, when there are plenty of bees flying.</a:t>
            </a:r>
          </a:p>
          <a:p>
            <a:pPr marL="342900" indent="-342900">
              <a:buClr>
                <a:srgbClr val="C00000"/>
              </a:buClr>
              <a:buSzPct val="80000"/>
              <a:buFont typeface="Arial" panose="020B0604020202020204" pitchFamily="34" charset="0"/>
              <a:buChar char="►"/>
              <a:tabLst>
                <a:tab pos="2420938" algn="l"/>
              </a:tabLst>
            </a:pPr>
            <a:r>
              <a:rPr lang="en-US" sz="1860" dirty="0">
                <a:latin typeface="Arial" panose="020B0604020202020204" pitchFamily="34" charset="0"/>
                <a:cs typeface="Arial" panose="020B0604020202020204" pitchFamily="34" charset="0"/>
              </a:rPr>
              <a:t>Remember to think about controlling variables. Think carefully about exactly how you will count the bee visits, how you will record them and how you will display your results.</a:t>
            </a:r>
          </a:p>
          <a:p>
            <a:pPr marL="342900" indent="-342900">
              <a:buClr>
                <a:srgbClr val="C00000"/>
              </a:buClr>
              <a:buSzPct val="80000"/>
              <a:buFont typeface="Arial" panose="020B0604020202020204" pitchFamily="34" charset="0"/>
              <a:buChar char="►"/>
              <a:tabLst>
                <a:tab pos="2420938" algn="l"/>
              </a:tabLst>
            </a:pPr>
            <a:r>
              <a:rPr lang="en-US" sz="1860" dirty="0">
                <a:latin typeface="Arial" panose="020B0604020202020204" pitchFamily="34" charset="0"/>
                <a:cs typeface="Arial" panose="020B0604020202020204" pitchFamily="34" charset="0"/>
              </a:rPr>
              <a:t>Write a simple conclusion from your results, and then discuss the results in the light of what you know about pollination. (You might also be interested in finding out about how bees see colour.) Evaluate your experiment, and suggest improvements you could make.</a:t>
            </a:r>
          </a:p>
        </p:txBody>
      </p:sp>
      <p:sp>
        <p:nvSpPr>
          <p:cNvPr id="9" name="Oval 8"/>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88424" y="155679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565519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5342994" cy="3323987"/>
          </a:xfrm>
          <a:prstGeom prst="rect">
            <a:avLst/>
          </a:prstGeom>
        </p:spPr>
        <p:txBody>
          <a:bodyPr wrap="square">
            <a:spAutoFit/>
          </a:bodyPr>
          <a:lstStyle/>
          <a:p>
            <a:pPr>
              <a:buClr>
                <a:srgbClr val="0070C0"/>
              </a:buClr>
              <a:buSzPct val="80000"/>
            </a:pPr>
            <a:r>
              <a:rPr lang="en-US" sz="2100" b="1" dirty="0" smtClean="0">
                <a:solidFill>
                  <a:srgbClr val="C00000"/>
                </a:solidFill>
              </a:rPr>
              <a:t>Self- </a:t>
            </a:r>
            <a:r>
              <a:rPr lang="en-US" sz="2100" b="1" dirty="0">
                <a:solidFill>
                  <a:srgbClr val="C00000"/>
                </a:solidFill>
              </a:rPr>
              <a:t>and cross-pollination</a:t>
            </a:r>
          </a:p>
          <a:p>
            <a:pPr marL="401638" indent="-401638">
              <a:buClr>
                <a:srgbClr val="0070C0"/>
              </a:buClr>
              <a:buSzPct val="80000"/>
              <a:buFont typeface="Arial" panose="020B0604020202020204" pitchFamily="34" charset="0"/>
              <a:buChar char="►"/>
            </a:pPr>
            <a:r>
              <a:rPr lang="en-US" sz="2100" dirty="0"/>
              <a:t>Sometimes, pollen is carried to the stigma of the same flower, or to another flower on the same plant. This is called self-pollination.</a:t>
            </a:r>
          </a:p>
          <a:p>
            <a:pPr marL="401638" indent="-401638">
              <a:buClr>
                <a:srgbClr val="0070C0"/>
              </a:buClr>
              <a:buSzPct val="80000"/>
              <a:buFont typeface="Arial" panose="020B0604020202020204" pitchFamily="34" charset="0"/>
              <a:buChar char="►"/>
            </a:pPr>
            <a:r>
              <a:rPr lang="en-US" sz="2100" dirty="0"/>
              <a:t>If pollen is taken to a flower on a different plant of the same species, this is called cross-pollination. If pollen lands on the stigma of a different species of plant, the pollen grain usually dies</a:t>
            </a:r>
            <a:r>
              <a:rPr lang="en-US" sz="2100" dirty="0" smtClean="0"/>
              <a:t>.</a:t>
            </a:r>
            <a:endParaRPr lang="en-US" sz="21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204</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508104" y="4233282"/>
            <a:ext cx="3384376" cy="707886"/>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000" b="1" dirty="0"/>
              <a:t>Figure </a:t>
            </a:r>
            <a:r>
              <a:rPr lang="en-US" sz="2000" b="1" dirty="0" smtClean="0"/>
              <a:t>16.11 </a:t>
            </a:r>
            <a:r>
              <a:rPr lang="en-US" sz="2000" dirty="0" smtClean="0"/>
              <a:t>– Cross pollen (magnified x35,000)</a:t>
            </a:r>
            <a:endParaRPr lang="en-US"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26900" r="27353" b="2163"/>
          <a:stretch/>
        </p:blipFill>
        <p:spPr>
          <a:xfrm>
            <a:off x="5508104" y="1157614"/>
            <a:ext cx="3407922" cy="2991466"/>
          </a:xfrm>
          <a:prstGeom prst="rect">
            <a:avLst/>
          </a:prstGeom>
        </p:spPr>
      </p:pic>
      <p:sp>
        <p:nvSpPr>
          <p:cNvPr id="14" name="Round Same Side Corner Rectangle 13"/>
          <p:cNvSpPr/>
          <p:nvPr/>
        </p:nvSpPr>
        <p:spPr>
          <a:xfrm flipV="1">
            <a:off x="251520" y="5164886"/>
            <a:ext cx="8640960" cy="1467455"/>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p:cNvSpPr txBox="1"/>
          <p:nvPr/>
        </p:nvSpPr>
        <p:spPr>
          <a:xfrm>
            <a:off x="251521" y="5236895"/>
            <a:ext cx="8623066" cy="1323439"/>
          </a:xfrm>
          <a:prstGeom prst="rect">
            <a:avLst/>
          </a:prstGeom>
          <a:noFill/>
        </p:spPr>
        <p:txBody>
          <a:bodyPr wrap="square" rtlCol="0">
            <a:spAutoFit/>
          </a:bodyPr>
          <a:lstStyle/>
          <a:p>
            <a:r>
              <a:rPr lang="en-US" sz="2000" b="1" dirty="0">
                <a:solidFill>
                  <a:srgbClr val="C00000"/>
                </a:solidFill>
              </a:rPr>
              <a:t>self-pollinatio</a:t>
            </a:r>
            <a:r>
              <a:rPr lang="en-US" sz="2000" b="1" dirty="0"/>
              <a:t>n </a:t>
            </a:r>
            <a:r>
              <a:rPr lang="en-US" sz="2000" dirty="0"/>
              <a:t>- the transfer of pollen grains </a:t>
            </a:r>
            <a:r>
              <a:rPr lang="en-US" sz="2000" dirty="0" smtClean="0"/>
              <a:t>from </a:t>
            </a:r>
            <a:r>
              <a:rPr lang="en-US" sz="2000" dirty="0"/>
              <a:t>the anther of a flower to the stigma of the same flower, or a different flower on the same plant</a:t>
            </a:r>
          </a:p>
          <a:p>
            <a:r>
              <a:rPr lang="en-US" sz="2000" b="1" dirty="0">
                <a:solidFill>
                  <a:srgbClr val="C00000"/>
                </a:solidFill>
              </a:rPr>
              <a:t>cross-pollination</a:t>
            </a:r>
            <a:r>
              <a:rPr lang="en-US" sz="2000" dirty="0">
                <a:solidFill>
                  <a:srgbClr val="C00000"/>
                </a:solidFill>
              </a:rPr>
              <a:t> </a:t>
            </a:r>
            <a:r>
              <a:rPr lang="en-US" sz="2000" dirty="0"/>
              <a:t>- the transfer of pollen grains from the anther of a flower to the stigma of a flower on a different plant of the same species</a:t>
            </a:r>
            <a:endParaRPr lang="en-GB" sz="2000" dirty="0"/>
          </a:p>
        </p:txBody>
      </p:sp>
      <p:sp>
        <p:nvSpPr>
          <p:cNvPr id="16" name="Round Same Side Corner Rectangle 15"/>
          <p:cNvSpPr/>
          <p:nvPr/>
        </p:nvSpPr>
        <p:spPr>
          <a:xfrm>
            <a:off x="251520" y="4718671"/>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7" name="TextBox 16">
            <a:hlinkClick r:id="rId4" action="ppaction://hlinksldjump"/>
          </p:cNvPr>
          <p:cNvSpPr txBox="1"/>
          <p:nvPr/>
        </p:nvSpPr>
        <p:spPr>
          <a:xfrm>
            <a:off x="8460432" y="416127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9341750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8727370" cy="1274195"/>
          </a:xfrm>
          <a:prstGeom prst="rect">
            <a:avLst/>
          </a:prstGeom>
        </p:spPr>
        <p:txBody>
          <a:bodyPr wrap="square">
            <a:spAutoFit/>
          </a:bodyPr>
          <a:lstStyle/>
          <a:p>
            <a:pPr>
              <a:buClr>
                <a:srgbClr val="0070C0"/>
              </a:buClr>
              <a:buSzPct val="80000"/>
            </a:pPr>
            <a:r>
              <a:rPr lang="en-US" sz="1920" b="1" dirty="0" smtClean="0">
                <a:solidFill>
                  <a:srgbClr val="C00000"/>
                </a:solidFill>
              </a:rPr>
              <a:t>Wind-pollination</a:t>
            </a:r>
            <a:endParaRPr lang="en-US" sz="1920" b="1" dirty="0">
              <a:solidFill>
                <a:srgbClr val="C00000"/>
              </a:solidFill>
            </a:endParaRPr>
          </a:p>
          <a:p>
            <a:pPr marL="401638" indent="-401638">
              <a:buClr>
                <a:srgbClr val="0070C0"/>
              </a:buClr>
              <a:buSzPct val="80000"/>
              <a:buFont typeface="Arial" panose="020B0604020202020204" pitchFamily="34" charset="0"/>
              <a:buChar char="►"/>
            </a:pPr>
            <a:r>
              <a:rPr lang="en-US" sz="1920" dirty="0"/>
              <a:t>In some plants, it is the wind which carries the pollen between flowers. Figure 16.10 shows a grass flower, which is an example of a wind-pollinated </a:t>
            </a:r>
            <a:r>
              <a:rPr lang="en-US" sz="1920" dirty="0" smtClean="0"/>
              <a:t>flower. Figure </a:t>
            </a:r>
            <a:r>
              <a:rPr lang="en-US" sz="1920" dirty="0"/>
              <a:t>16.11 shows pollen grains from a grass flower</a:t>
            </a:r>
            <a:r>
              <a:rPr lang="en-US" sz="1920" dirty="0" smtClean="0"/>
              <a:t>.</a:t>
            </a:r>
            <a:endParaRPr lang="en-US" sz="192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204</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179512" y="6021288"/>
            <a:ext cx="3528392" cy="707886"/>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000" b="1" dirty="0"/>
              <a:t>Figure </a:t>
            </a:r>
            <a:r>
              <a:rPr lang="en-US" sz="2000" b="1" dirty="0" smtClean="0"/>
              <a:t>16.11 </a:t>
            </a:r>
            <a:r>
              <a:rPr lang="en-US" sz="2000" dirty="0" smtClean="0"/>
              <a:t>– Cross pollen (magnified x35,000)</a:t>
            </a:r>
            <a:endParaRPr lang="en-US"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23598" r="27353" b="16639"/>
          <a:stretch/>
        </p:blipFill>
        <p:spPr>
          <a:xfrm>
            <a:off x="227974" y="2780928"/>
            <a:ext cx="3659950" cy="2706664"/>
          </a:xfrm>
          <a:prstGeom prst="rect">
            <a:avLst/>
          </a:prstGeom>
        </p:spPr>
      </p:pic>
      <p:pic>
        <p:nvPicPr>
          <p:cNvPr id="13" name="Picture 4" descr="Image result for wind pollinated flower diagra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90"/>
          <a:stretch/>
        </p:blipFill>
        <p:spPr bwMode="auto">
          <a:xfrm>
            <a:off x="4028304" y="2398940"/>
            <a:ext cx="4648152" cy="360497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887924" y="6095037"/>
            <a:ext cx="5004556" cy="646331"/>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b="1" dirty="0"/>
              <a:t>Figure </a:t>
            </a:r>
            <a:r>
              <a:rPr lang="en-US" b="1" dirty="0" smtClean="0"/>
              <a:t>16.10 </a:t>
            </a:r>
            <a:r>
              <a:rPr lang="en-US" dirty="0" smtClean="0"/>
              <a:t>– An example of a wind-pollinated flower.</a:t>
            </a:r>
            <a:endParaRPr lang="en-US" dirty="0"/>
          </a:p>
        </p:txBody>
      </p:sp>
      <p:sp>
        <p:nvSpPr>
          <p:cNvPr id="3" name="TextBox 2"/>
          <p:cNvSpPr txBox="1"/>
          <p:nvPr/>
        </p:nvSpPr>
        <p:spPr>
          <a:xfrm>
            <a:off x="4031940" y="2438928"/>
            <a:ext cx="2916324" cy="784830"/>
          </a:xfrm>
          <a:prstGeom prst="rect">
            <a:avLst/>
          </a:prstGeom>
          <a:solidFill>
            <a:schemeClr val="bg1"/>
          </a:solidFill>
        </p:spPr>
        <p:txBody>
          <a:bodyPr wrap="square" rtlCol="0">
            <a:spAutoFit/>
          </a:bodyPr>
          <a:lstStyle/>
          <a:p>
            <a:r>
              <a:rPr lang="en-US" sz="1500" dirty="0" smtClean="0"/>
              <a:t>Large anthers on long filaments hang outside the flower. The pollen is blown way by the wind</a:t>
            </a:r>
            <a:endParaRPr lang="en-US" sz="1500" dirty="0"/>
          </a:p>
        </p:txBody>
      </p:sp>
      <p:sp>
        <p:nvSpPr>
          <p:cNvPr id="10" name="TextBox 9"/>
          <p:cNvSpPr txBox="1"/>
          <p:nvPr/>
        </p:nvSpPr>
        <p:spPr>
          <a:xfrm>
            <a:off x="6948264" y="3037878"/>
            <a:ext cx="1764704" cy="553998"/>
          </a:xfrm>
          <a:prstGeom prst="rect">
            <a:avLst/>
          </a:prstGeom>
          <a:solidFill>
            <a:schemeClr val="bg1"/>
          </a:solidFill>
        </p:spPr>
        <p:txBody>
          <a:bodyPr wrap="square" rtlCol="0">
            <a:spAutoFit/>
          </a:bodyPr>
          <a:lstStyle/>
          <a:p>
            <a:r>
              <a:rPr lang="en-US" sz="1500" dirty="0" smtClean="0"/>
              <a:t>Pollen stick to the feathery stigmas</a:t>
            </a:r>
            <a:endParaRPr lang="en-US" sz="1500" dirty="0"/>
          </a:p>
        </p:txBody>
      </p:sp>
      <p:sp>
        <p:nvSpPr>
          <p:cNvPr id="11" name="TextBox 10">
            <a:hlinkClick r:id="rId5" action="ppaction://hlinksldjump"/>
          </p:cNvPr>
          <p:cNvSpPr txBox="1"/>
          <p:nvPr/>
        </p:nvSpPr>
        <p:spPr>
          <a:xfrm>
            <a:off x="8460432" y="596147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46486234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204</a:t>
            </a:r>
            <a:endParaRPr lang="en-GB" sz="96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23196010"/>
              </p:ext>
            </p:extLst>
          </p:nvPr>
        </p:nvGraphicFramePr>
        <p:xfrm>
          <a:off x="204190" y="1484784"/>
          <a:ext cx="8670396" cy="4846320"/>
        </p:xfrm>
        <a:graphic>
          <a:graphicData uri="http://schemas.openxmlformats.org/drawingml/2006/table">
            <a:tbl>
              <a:tblPr firstRow="1" bandRow="1">
                <a:tableStyleId>{5C22544A-7EE6-4342-B048-85BDC9FD1C3A}</a:tableStyleId>
              </a:tblPr>
              <a:tblGrid>
                <a:gridCol w="4367810"/>
                <a:gridCol w="4302586"/>
              </a:tblGrid>
              <a:tr h="280830">
                <a:tc>
                  <a:txBody>
                    <a:bodyPr/>
                    <a:lstStyle/>
                    <a:p>
                      <a:r>
                        <a:rPr lang="en-US" sz="1800" dirty="0" smtClean="0">
                          <a:solidFill>
                            <a:schemeClr val="tx1"/>
                          </a:solidFill>
                          <a:latin typeface="Arial" panose="020B0604020202020204" pitchFamily="34" charset="0"/>
                          <a:cs typeface="Arial" panose="020B0604020202020204" pitchFamily="34" charset="0"/>
                        </a:rPr>
                        <a:t>Insect-pollination</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solidFill>
                            <a:schemeClr val="tx1"/>
                          </a:solidFill>
                          <a:latin typeface="Arial" panose="020B0604020202020204" pitchFamily="34" charset="0"/>
                          <a:cs typeface="Arial" panose="020B0604020202020204" pitchFamily="34" charset="0"/>
                        </a:rPr>
                        <a:t>Wind-pollination</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large, conspicuous petals, often with guide-lines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small, inconspicuous petals, or no petals at all</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often strongly scented</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No scent</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often have nectaries at the base of petals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No nectaries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anthers inside flower, where insect has to brush past them to reach nectar</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anthers dangling outside the flower, where they catch the wind</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stigma inside flower, where insect has to brush past it to reach nectar</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Clr>
                          <a:srgbClr val="C00000"/>
                        </a:buClr>
                        <a:buSzPct val="80000"/>
                        <a:buFont typeface="Arial" panose="020B0604020202020204" pitchFamily="34" charset="0"/>
                        <a:buNone/>
                      </a:pPr>
                      <a:r>
                        <a:rPr lang="en-US" sz="1800" dirty="0" smtClean="0">
                          <a:latin typeface="Arial" panose="020B0604020202020204" pitchFamily="34" charset="0"/>
                          <a:cs typeface="Arial" panose="020B0604020202020204" pitchFamily="34" charset="0"/>
                        </a:rPr>
                        <a:t>stigmas large and feathery and dangling outside the flower, where pollen in the air may land on it</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830">
                <a:tc>
                  <a:txBody>
                    <a:bodyPr/>
                    <a:lstStyle/>
                    <a:p>
                      <a:r>
                        <a:rPr lang="en-US" sz="1800" dirty="0" smtClean="0">
                          <a:latin typeface="Arial" panose="020B0604020202020204" pitchFamily="34" charset="0"/>
                          <a:cs typeface="Arial" panose="020B0604020202020204" pitchFamily="34" charset="0"/>
                        </a:rPr>
                        <a:t>sticky or spiky pollen grains, which stick to insects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smooth, light pollen, which can be blown in the wind</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0856">
                <a:tc>
                  <a:txBody>
                    <a:bodyPr/>
                    <a:lstStyle/>
                    <a:p>
                      <a:r>
                        <a:rPr lang="en-US" sz="1800" dirty="0" smtClean="0">
                          <a:latin typeface="Arial" panose="020B0604020202020204" pitchFamily="34" charset="0"/>
                          <a:cs typeface="Arial" panose="020B0604020202020204" pitchFamily="34" charset="0"/>
                        </a:rPr>
                        <a:t>quite large quantities of pollen made, because some will be eaten or will be delivered to the wrong kind of flower</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very large quantities of pollen made, because most will be blown away and lost</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204190" y="1084674"/>
            <a:ext cx="8670396" cy="400110"/>
          </a:xfrm>
          <a:prstGeom prst="rect">
            <a:avLst/>
          </a:prstGeom>
        </p:spPr>
        <p:txBody>
          <a:bodyPr wrap="square">
            <a:spAutoFit/>
          </a:bodyPr>
          <a:lstStyle/>
          <a:p>
            <a:pPr marL="349250" indent="-349250">
              <a:buClr>
                <a:srgbClr val="C00000"/>
              </a:buClr>
              <a:buSzPct val="80000"/>
              <a:buFont typeface="Arial" panose="020B0604020202020204" pitchFamily="34" charset="0"/>
              <a:buChar char="▼"/>
            </a:pPr>
            <a:r>
              <a:rPr lang="en-US" sz="2000" b="1" dirty="0"/>
              <a:t>Table 16.1</a:t>
            </a:r>
            <a:r>
              <a:rPr lang="en-US" sz="2000" dirty="0"/>
              <a:t> </a:t>
            </a:r>
            <a:r>
              <a:rPr lang="en-US" sz="2000" dirty="0" smtClean="0"/>
              <a:t>- Compares </a:t>
            </a:r>
            <a:r>
              <a:rPr lang="en-US" sz="2000" dirty="0"/>
              <a:t>insect-pollinated and wind- pollinated flowers.</a:t>
            </a:r>
          </a:p>
        </p:txBody>
      </p:sp>
      <p:sp>
        <p:nvSpPr>
          <p:cNvPr id="10" name="Rectangle 9"/>
          <p:cNvSpPr/>
          <p:nvPr/>
        </p:nvSpPr>
        <p:spPr>
          <a:xfrm>
            <a:off x="204190" y="6372036"/>
            <a:ext cx="8670396"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a:t>Table 16.1 </a:t>
            </a:r>
            <a:r>
              <a:rPr lang="en-US" dirty="0" smtClean="0"/>
              <a:t>- A </a:t>
            </a:r>
            <a:r>
              <a:rPr lang="en-US" dirty="0"/>
              <a:t>comparison between insect-pollinated and wind-pollinated flowers.</a:t>
            </a:r>
          </a:p>
        </p:txBody>
      </p:sp>
      <p:sp>
        <p:nvSpPr>
          <p:cNvPr id="18" name="TextBox 17">
            <a:hlinkClick r:id="rId3" action="ppaction://hlinksldjump"/>
          </p:cNvPr>
          <p:cNvSpPr txBox="1"/>
          <p:nvPr/>
        </p:nvSpPr>
        <p:spPr>
          <a:xfrm>
            <a:off x="8388424" y="243308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46672544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4910946" cy="5509200"/>
          </a:xfrm>
          <a:prstGeom prst="rect">
            <a:avLst/>
          </a:prstGeom>
        </p:spPr>
        <p:txBody>
          <a:bodyPr wrap="square">
            <a:spAutoFit/>
          </a:bodyPr>
          <a:lstStyle/>
          <a:p>
            <a:pPr>
              <a:buClr>
                <a:srgbClr val="0070C0"/>
              </a:buClr>
              <a:buSzPct val="80000"/>
            </a:pPr>
            <a:r>
              <a:rPr lang="en-US" sz="2200" b="1" dirty="0" smtClean="0">
                <a:solidFill>
                  <a:srgbClr val="C00000"/>
                </a:solidFill>
              </a:rPr>
              <a:t>Fertilisation</a:t>
            </a:r>
            <a:endParaRPr lang="en-US" sz="2200" dirty="0"/>
          </a:p>
          <a:p>
            <a:pPr marL="401638" indent="-401638">
              <a:buClr>
                <a:srgbClr val="0070C0"/>
              </a:buClr>
              <a:buSzPct val="80000"/>
              <a:buFont typeface="Arial" panose="020B0604020202020204" pitchFamily="34" charset="0"/>
              <a:buChar char="►"/>
            </a:pPr>
            <a:r>
              <a:rPr lang="en-US" sz="2200" dirty="0"/>
              <a:t>After pollination, the male gamete inside the pollen grain on the stigma still has not reached the female gamete. The female gamete is inside the ovule, and the ovule is inside the ovary.</a:t>
            </a:r>
          </a:p>
          <a:p>
            <a:pPr marL="401638" indent="-401638">
              <a:buClr>
                <a:srgbClr val="0070C0"/>
              </a:buClr>
              <a:buSzPct val="80000"/>
              <a:buFont typeface="Arial" panose="020B0604020202020204" pitchFamily="34" charset="0"/>
              <a:buChar char="►"/>
            </a:pPr>
            <a:r>
              <a:rPr lang="en-US" sz="2200" dirty="0"/>
              <a:t>If it has landed on the right kind of stigma, the pollen grain begins to grow a tube. You can try growing some pollen tubes, in Activity </a:t>
            </a:r>
            <a:r>
              <a:rPr lang="en-US" sz="2200" b="1" dirty="0"/>
              <a:t>16.3</a:t>
            </a:r>
            <a:r>
              <a:rPr lang="en-US" sz="2200" dirty="0"/>
              <a:t>. </a:t>
            </a:r>
            <a:endParaRPr lang="en-US" sz="2200" dirty="0" smtClean="0"/>
          </a:p>
          <a:p>
            <a:pPr marL="401638" indent="-401638">
              <a:buClr>
                <a:srgbClr val="0070C0"/>
              </a:buClr>
              <a:buSzPct val="80000"/>
              <a:buFont typeface="Arial" panose="020B0604020202020204" pitchFamily="34" charset="0"/>
              <a:buChar char="►"/>
            </a:pPr>
            <a:r>
              <a:rPr lang="en-US" sz="2200" dirty="0" smtClean="0"/>
              <a:t>The </a:t>
            </a:r>
            <a:r>
              <a:rPr lang="en-US" sz="2200" dirty="0"/>
              <a:t>pollen tube grows down through the style and the ovary, towards the ovule (Figure </a:t>
            </a:r>
            <a:r>
              <a:rPr lang="en-US" sz="2200" b="1" dirty="0"/>
              <a:t>16.12</a:t>
            </a:r>
            <a:r>
              <a:rPr lang="en-US" sz="2200" dirty="0"/>
              <a:t>). It secretes enzymes to digest a pathway through the style</a:t>
            </a:r>
            <a:r>
              <a:rPr lang="en-US" sz="2200" dirty="0" smtClean="0"/>
              <a:t>.</a:t>
            </a:r>
            <a:endParaRPr lang="en-US" sz="22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205</a:t>
            </a:r>
            <a:endParaRPr lang="en-GB" sz="960" b="1" dirty="0">
              <a:latin typeface="Arial" panose="020B0604020202020204" pitchFamily="34" charset="0"/>
              <a:cs typeface="Arial" panose="020B0604020202020204" pitchFamily="34" charset="0"/>
            </a:endParaRPr>
          </a:p>
        </p:txBody>
      </p:sp>
      <p:sp>
        <p:nvSpPr>
          <p:cNvPr id="12" name="Rectangle 11"/>
          <p:cNvSpPr/>
          <p:nvPr/>
        </p:nvSpPr>
        <p:spPr>
          <a:xfrm>
            <a:off x="5076056" y="5085184"/>
            <a:ext cx="3816424" cy="707886"/>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000" b="1" dirty="0"/>
              <a:t>Figure </a:t>
            </a:r>
            <a:r>
              <a:rPr lang="en-US" sz="2000" b="1" dirty="0" smtClean="0"/>
              <a:t>16.12</a:t>
            </a:r>
            <a:r>
              <a:rPr lang="en-US" sz="2000" dirty="0" smtClean="0"/>
              <a:t> - Fertilisation </a:t>
            </a:r>
            <a:r>
              <a:rPr lang="en-US" sz="2000" dirty="0"/>
              <a:t>in a flower.</a:t>
            </a: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2036"/>
          <a:stretch/>
        </p:blipFill>
        <p:spPr>
          <a:xfrm>
            <a:off x="5076056" y="1135203"/>
            <a:ext cx="3816424" cy="3868669"/>
          </a:xfrm>
          <a:prstGeom prst="rect">
            <a:avLst/>
          </a:prstGeom>
        </p:spPr>
      </p:pic>
      <p:sp>
        <p:nvSpPr>
          <p:cNvPr id="14" name="TextBox 13">
            <a:hlinkClick r:id="rId4" action="ppaction://hlinkfile"/>
          </p:cNvPr>
          <p:cNvSpPr txBox="1"/>
          <p:nvPr/>
        </p:nvSpPr>
        <p:spPr>
          <a:xfrm>
            <a:off x="5718537" y="6093296"/>
            <a:ext cx="253146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Flower Fertilisation</a:t>
            </a:r>
            <a:endParaRPr lang="en-GB" sz="2000" b="1" dirty="0"/>
          </a:p>
        </p:txBody>
      </p:sp>
      <p:sp>
        <p:nvSpPr>
          <p:cNvPr id="15" name="TextBox 14">
            <a:hlinkClick r:id="rId5" action="ppaction://hlinksldjump"/>
          </p:cNvPr>
          <p:cNvSpPr txBox="1"/>
          <p:nvPr/>
        </p:nvSpPr>
        <p:spPr>
          <a:xfrm>
            <a:off x="8460432" y="155679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86293633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4910946" cy="5455340"/>
          </a:xfrm>
          <a:prstGeom prst="rect">
            <a:avLst/>
          </a:prstGeom>
        </p:spPr>
        <p:txBody>
          <a:bodyPr wrap="square">
            <a:spAutoFit/>
          </a:bodyPr>
          <a:lstStyle/>
          <a:p>
            <a:pPr>
              <a:buClr>
                <a:srgbClr val="0070C0"/>
              </a:buClr>
              <a:buSzPct val="80000"/>
            </a:pPr>
            <a:r>
              <a:rPr lang="en-US" sz="2050" b="1" dirty="0" smtClean="0">
                <a:solidFill>
                  <a:srgbClr val="C00000"/>
                </a:solidFill>
              </a:rPr>
              <a:t>Fertilisation</a:t>
            </a:r>
            <a:endParaRPr lang="en-US" sz="2050" b="1" dirty="0">
              <a:solidFill>
                <a:srgbClr val="C00000"/>
              </a:solidFill>
            </a:endParaRPr>
          </a:p>
          <a:p>
            <a:pPr marL="401638" indent="-401638">
              <a:buClr>
                <a:srgbClr val="0070C0"/>
              </a:buClr>
              <a:buSzPct val="80000"/>
              <a:buFont typeface="Arial" panose="020B0604020202020204" pitchFamily="34" charset="0"/>
              <a:buChar char="►"/>
            </a:pPr>
            <a:r>
              <a:rPr lang="en-US" sz="2050" dirty="0" smtClean="0"/>
              <a:t>The </a:t>
            </a:r>
            <a:r>
              <a:rPr lang="en-US" sz="2050" dirty="0"/>
              <a:t>ovule is surrounded by several layers of cells called the integuments. At one end, there is a small hole in the integuments, called the </a:t>
            </a:r>
            <a:r>
              <a:rPr lang="en-US" sz="2050" b="1" dirty="0">
                <a:solidFill>
                  <a:srgbClr val="FF0000"/>
                </a:solidFill>
              </a:rPr>
              <a:t>micropyle</a:t>
            </a:r>
            <a:r>
              <a:rPr lang="en-US" sz="2050" dirty="0"/>
              <a:t>. The pollen tube grows through the micropyle, into the ovule.</a:t>
            </a:r>
          </a:p>
          <a:p>
            <a:pPr marL="401638" indent="-401638">
              <a:buClr>
                <a:srgbClr val="0070C0"/>
              </a:buClr>
              <a:buSzPct val="80000"/>
              <a:buFont typeface="Arial" panose="020B0604020202020204" pitchFamily="34" charset="0"/>
              <a:buChar char="►"/>
            </a:pPr>
            <a:r>
              <a:rPr lang="en-US" sz="2050" dirty="0"/>
              <a:t>The pollen nucleus (male gamete) travels along the pollen tube, and into the ovule. It fuses with the ovule nucleus (female gamete). Fertilisation has now taken place. </a:t>
            </a:r>
            <a:endParaRPr lang="en-US" sz="2050" dirty="0" smtClean="0"/>
          </a:p>
          <a:p>
            <a:pPr marL="401638" indent="-401638">
              <a:buClr>
                <a:srgbClr val="0070C0"/>
              </a:buClr>
              <a:buSzPct val="80000"/>
              <a:buFont typeface="Arial" panose="020B0604020202020204" pitchFamily="34" charset="0"/>
              <a:buChar char="►"/>
            </a:pPr>
            <a:r>
              <a:rPr lang="en-US" sz="2050" dirty="0" smtClean="0"/>
              <a:t>One </a:t>
            </a:r>
            <a:r>
              <a:rPr lang="en-US" sz="2050" dirty="0"/>
              <a:t>pollen grain can only </a:t>
            </a:r>
            <a:r>
              <a:rPr lang="en-US" sz="2050" dirty="0" err="1"/>
              <a:t>fertilise</a:t>
            </a:r>
            <a:r>
              <a:rPr lang="en-US" sz="2050" dirty="0"/>
              <a:t> one ovule. If there are many ovules in the ovary, then many pollen grains will be needed to </a:t>
            </a:r>
            <a:r>
              <a:rPr lang="en-US" sz="2050" dirty="0" err="1"/>
              <a:t>fertilise</a:t>
            </a:r>
            <a:r>
              <a:rPr lang="en-US" sz="2050" dirty="0"/>
              <a:t> them all.</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205</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076056" y="5013176"/>
            <a:ext cx="3816424" cy="769441"/>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2200" b="1" dirty="0"/>
              <a:t>Figure </a:t>
            </a:r>
            <a:r>
              <a:rPr lang="en-US" sz="2200" b="1" dirty="0" smtClean="0"/>
              <a:t>16.12</a:t>
            </a:r>
            <a:r>
              <a:rPr lang="en-US" sz="2200" dirty="0" smtClean="0"/>
              <a:t> - Fertilisation </a:t>
            </a:r>
            <a:r>
              <a:rPr lang="en-US" sz="2200" dirty="0"/>
              <a:t>in a flower.</a:t>
            </a:r>
          </a:p>
        </p:txBody>
      </p:sp>
      <p:pic>
        <p:nvPicPr>
          <p:cNvPr id="7" name="Picture 6"/>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2036"/>
          <a:stretch/>
        </p:blipFill>
        <p:spPr>
          <a:xfrm>
            <a:off x="5076056" y="1135203"/>
            <a:ext cx="3816424" cy="3868669"/>
          </a:xfrm>
          <a:prstGeom prst="rect">
            <a:avLst/>
          </a:prstGeom>
        </p:spPr>
      </p:pic>
      <p:sp>
        <p:nvSpPr>
          <p:cNvPr id="8" name="Rectangle 7">
            <a:hlinkClick r:id="rId4" action="ppaction://hlinkfile"/>
          </p:cNvPr>
          <p:cNvSpPr/>
          <p:nvPr/>
        </p:nvSpPr>
        <p:spPr>
          <a:xfrm>
            <a:off x="5076056" y="5827911"/>
            <a:ext cx="3816424" cy="769441"/>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16.3</a:t>
            </a:r>
          </a:p>
          <a:p>
            <a:pPr indent="401638">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Growing pollen tubes</a:t>
            </a:r>
          </a:p>
        </p:txBody>
      </p:sp>
      <p:pic>
        <p:nvPicPr>
          <p:cNvPr id="9"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93771" y="5541361"/>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sldjump"/>
          </p:cNvPr>
          <p:cNvSpPr txBox="1"/>
          <p:nvPr/>
        </p:nvSpPr>
        <p:spPr>
          <a:xfrm>
            <a:off x="8460432" y="155679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422709034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1124744"/>
            <a:ext cx="4478898" cy="3785652"/>
          </a:xfrm>
          <a:prstGeom prst="rect">
            <a:avLst/>
          </a:prstGeom>
        </p:spPr>
        <p:txBody>
          <a:bodyPr wrap="square">
            <a:spAutoFit/>
          </a:bodyPr>
          <a:lstStyle/>
          <a:p>
            <a:pPr>
              <a:buClr>
                <a:srgbClr val="0070C0"/>
              </a:buClr>
              <a:buSzPct val="80000"/>
            </a:pPr>
            <a:r>
              <a:rPr lang="en-US" sz="2000" b="1" dirty="0" smtClean="0">
                <a:solidFill>
                  <a:srgbClr val="C00000"/>
                </a:solidFill>
              </a:rPr>
              <a:t>Fertilisation</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a:t>Once the ovules have been </a:t>
            </a:r>
            <a:r>
              <a:rPr lang="en-US" sz="2000" dirty="0" err="1"/>
              <a:t>fertilised</a:t>
            </a:r>
            <a:r>
              <a:rPr lang="en-US" sz="2000" dirty="0"/>
              <a:t>, many of the parts of the flower are not needed any more. The sepals, petals and stamens have all done their job. They wither, and fall off</a:t>
            </a:r>
            <a:r>
              <a:rPr lang="en-US" sz="2000" dirty="0" smtClean="0"/>
              <a:t>.</a:t>
            </a:r>
          </a:p>
          <a:p>
            <a:pPr marL="401638" indent="-401638">
              <a:buClr>
                <a:srgbClr val="0070C0"/>
              </a:buClr>
              <a:buSzPct val="80000"/>
              <a:buFont typeface="Arial" panose="020B0604020202020204" pitchFamily="34" charset="0"/>
              <a:buChar char="►"/>
            </a:pPr>
            <a:r>
              <a:rPr lang="en-US" sz="2000" dirty="0"/>
              <a:t>Inside the ovary, the ovules start to grow. Each ovule now contains a zygote, which was formed at fertilisation. The zygote divides by mitosis to form an embryo plant</a:t>
            </a:r>
            <a:r>
              <a:rPr lang="en-US" sz="2000" dirty="0" smtClean="0"/>
              <a:t>.</a:t>
            </a:r>
            <a:endParaRPr lang="en-US" sz="20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205</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4701616" y="4149080"/>
            <a:ext cx="4190864" cy="677108"/>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1900" b="1" dirty="0"/>
              <a:t>Figure </a:t>
            </a:r>
            <a:r>
              <a:rPr lang="en-US" sz="1900" b="1" dirty="0" smtClean="0"/>
              <a:t>16.13</a:t>
            </a:r>
            <a:r>
              <a:rPr lang="en-US" sz="1900" dirty="0" smtClean="0"/>
              <a:t> </a:t>
            </a:r>
            <a:r>
              <a:rPr lang="en-US" sz="1900" dirty="0"/>
              <a:t>- Structure of a bean seed.</a:t>
            </a:r>
          </a:p>
        </p:txBody>
      </p:sp>
      <p:pic>
        <p:nvPicPr>
          <p:cNvPr id="28674" name="Picture 2" descr="Image result for Structure of a bean seed"/>
          <p:cNvPicPr>
            <a:picLocks noChangeAspect="1" noChangeArrowheads="1"/>
          </p:cNvPicPr>
          <p:nvPr/>
        </p:nvPicPr>
        <p:blipFill>
          <a:blip r:embed="rId3">
            <a:lum/>
            <a:extLst>
              <a:ext uri="{28A0092B-C50C-407E-A947-70E740481C1C}">
                <a14:useLocalDpi xmlns:a14="http://schemas.microsoft.com/office/drawing/2010/main" val="0"/>
              </a:ext>
            </a:extLst>
          </a:blip>
          <a:srcRect/>
          <a:stretch>
            <a:fillRect/>
          </a:stretch>
        </p:blipFill>
        <p:spPr bwMode="auto">
          <a:xfrm>
            <a:off x="4644008" y="1124743"/>
            <a:ext cx="4227935" cy="29391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7503" y="4941168"/>
            <a:ext cx="8764439" cy="1631216"/>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000" dirty="0" smtClean="0"/>
              <a:t>The </a:t>
            </a:r>
            <a:r>
              <a:rPr lang="en-US" sz="2000" dirty="0"/>
              <a:t>ovule is now called a seed. The integuments of the ovule become hard and dry, to form the </a:t>
            </a:r>
            <a:r>
              <a:rPr lang="en-US" sz="2000" b="1" dirty="0" err="1">
                <a:solidFill>
                  <a:srgbClr val="FF0000"/>
                </a:solidFill>
              </a:rPr>
              <a:t>testa</a:t>
            </a:r>
            <a:r>
              <a:rPr lang="en-US" sz="2000" dirty="0">
                <a:solidFill>
                  <a:srgbClr val="FF0000"/>
                </a:solidFill>
              </a:rPr>
              <a:t> </a:t>
            </a:r>
            <a:r>
              <a:rPr lang="en-US" sz="2000" dirty="0"/>
              <a:t>of the seed. Water is withdrawn from the seed, so that it becomes dormant.</a:t>
            </a:r>
          </a:p>
          <a:p>
            <a:pPr marL="401638" indent="-401638">
              <a:buClr>
                <a:srgbClr val="0070C0"/>
              </a:buClr>
              <a:buSzPct val="80000"/>
              <a:buFont typeface="Arial" panose="020B0604020202020204" pitchFamily="34" charset="0"/>
              <a:buChar char="►"/>
            </a:pPr>
            <a:r>
              <a:rPr lang="en-US" sz="2000" dirty="0"/>
              <a:t>The embryo consists of a </a:t>
            </a:r>
            <a:r>
              <a:rPr lang="en-US" sz="2000" b="1" dirty="0">
                <a:solidFill>
                  <a:srgbClr val="FF0000"/>
                </a:solidFill>
              </a:rPr>
              <a:t>radicle</a:t>
            </a:r>
            <a:r>
              <a:rPr lang="en-US" sz="2000" dirty="0"/>
              <a:t>, which will grow into a root, and a </a:t>
            </a:r>
            <a:r>
              <a:rPr lang="en-US" sz="2000" b="1" dirty="0" err="1">
                <a:solidFill>
                  <a:srgbClr val="FF0000"/>
                </a:solidFill>
              </a:rPr>
              <a:t>plumule</a:t>
            </a:r>
            <a:r>
              <a:rPr lang="en-US" sz="2000" dirty="0"/>
              <a:t>, which will grow into a </a:t>
            </a:r>
            <a:r>
              <a:rPr lang="en-US" sz="2000" b="1" dirty="0">
                <a:solidFill>
                  <a:srgbClr val="FF0000"/>
                </a:solidFill>
              </a:rPr>
              <a:t>shoot</a:t>
            </a:r>
            <a:r>
              <a:rPr lang="en-US" sz="2000" dirty="0">
                <a:solidFill>
                  <a:srgbClr val="FF0000"/>
                </a:solidFill>
              </a:rPr>
              <a:t> </a:t>
            </a:r>
            <a:r>
              <a:rPr lang="en-US" sz="2000" dirty="0"/>
              <a:t>(Figure 16.13).</a:t>
            </a:r>
          </a:p>
        </p:txBody>
      </p:sp>
      <p:sp>
        <p:nvSpPr>
          <p:cNvPr id="11" name="TextBox 10">
            <a:hlinkClick r:id="rId4" action="ppaction://hlinksldjump"/>
          </p:cNvPr>
          <p:cNvSpPr txBox="1"/>
          <p:nvPr/>
        </p:nvSpPr>
        <p:spPr>
          <a:xfrm>
            <a:off x="8460432" y="387324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56026558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34" name="Rectangle 33"/>
          <p:cNvSpPr/>
          <p:nvPr/>
        </p:nvSpPr>
        <p:spPr>
          <a:xfrm>
            <a:off x="165110" y="2335227"/>
            <a:ext cx="4046850" cy="4478149"/>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1900" dirty="0" smtClean="0"/>
              <a:t>Surrounding </a:t>
            </a:r>
            <a:r>
              <a:rPr lang="en-US" sz="1900" dirty="0"/>
              <a:t>the cotyledons is a tough, protective covering called the </a:t>
            </a:r>
            <a:r>
              <a:rPr lang="en-US" sz="1900" b="1" dirty="0" err="1">
                <a:solidFill>
                  <a:srgbClr val="FF0000"/>
                </a:solidFill>
              </a:rPr>
              <a:t>testa</a:t>
            </a:r>
            <a:r>
              <a:rPr lang="en-US" sz="1900" dirty="0"/>
              <a:t>. The </a:t>
            </a:r>
            <a:r>
              <a:rPr lang="en-US" sz="1900" dirty="0" err="1"/>
              <a:t>testa</a:t>
            </a:r>
            <a:r>
              <a:rPr lang="en-US" sz="1900" dirty="0"/>
              <a:t> stops the embryo from being damaged and it prevents bacteria and fungi from entering the seed. </a:t>
            </a:r>
            <a:r>
              <a:rPr lang="en-US" sz="1900" dirty="0" smtClean="0"/>
              <a:t>The </a:t>
            </a:r>
            <a:r>
              <a:rPr lang="en-US" sz="1900" dirty="0" err="1"/>
              <a:t>testa</a:t>
            </a:r>
            <a:r>
              <a:rPr lang="en-US" sz="1900" dirty="0"/>
              <a:t> has a tiny hole in it - the micropyle. </a:t>
            </a:r>
            <a:endParaRPr lang="en-US" sz="1900" dirty="0" smtClean="0"/>
          </a:p>
          <a:p>
            <a:pPr marL="401638" indent="-401638">
              <a:buClr>
                <a:srgbClr val="0070C0"/>
              </a:buClr>
              <a:buSzPct val="80000"/>
              <a:buFont typeface="Arial" panose="020B0604020202020204" pitchFamily="34" charset="0"/>
              <a:buChar char="►"/>
            </a:pPr>
            <a:r>
              <a:rPr lang="en-US" sz="1900" dirty="0" smtClean="0"/>
              <a:t>When </a:t>
            </a:r>
            <a:r>
              <a:rPr lang="en-US" sz="1900" dirty="0"/>
              <a:t>a seed has been separated from the plant, near the micropyle there is a scar, the hilum, where the seed was joined to the pod (ovary).</a:t>
            </a:r>
          </a:p>
          <a:p>
            <a:pPr marL="401638" indent="-401638">
              <a:buClr>
                <a:srgbClr val="0070C0"/>
              </a:buClr>
              <a:buSzPct val="80000"/>
              <a:buFont typeface="Arial" panose="020B0604020202020204" pitchFamily="34" charset="0"/>
              <a:buChar char="►"/>
            </a:pPr>
            <a:r>
              <a:rPr lang="en-US" sz="1900" dirty="0"/>
              <a:t>The ovary also grows. It is now called a </a:t>
            </a:r>
            <a:r>
              <a:rPr lang="en-US" sz="1900" dirty="0" smtClean="0"/>
              <a:t>fruit.</a:t>
            </a:r>
            <a:endParaRPr lang="en-US" sz="1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205</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4167533" y="6021288"/>
            <a:ext cx="4724947" cy="677108"/>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1900" b="1" dirty="0"/>
              <a:t>Figure </a:t>
            </a:r>
            <a:r>
              <a:rPr lang="en-US" sz="1900" b="1" dirty="0" smtClean="0"/>
              <a:t>16.13</a:t>
            </a:r>
            <a:r>
              <a:rPr lang="en-US" sz="1900" dirty="0" smtClean="0"/>
              <a:t> </a:t>
            </a:r>
            <a:r>
              <a:rPr lang="en-US" sz="1900" dirty="0"/>
              <a:t>- Structure of a bean seed.</a:t>
            </a:r>
          </a:p>
        </p:txBody>
      </p:sp>
      <p:pic>
        <p:nvPicPr>
          <p:cNvPr id="8" name="Picture 2" descr="Image result for Structure of a bean seed"/>
          <p:cNvPicPr>
            <a:picLocks noChangeAspect="1" noChangeArrowheads="1"/>
          </p:cNvPicPr>
          <p:nvPr/>
        </p:nvPicPr>
        <p:blipFill>
          <a:blip r:embed="rId3">
            <a:lum/>
            <a:extLst>
              <a:ext uri="{28A0092B-C50C-407E-A947-70E740481C1C}">
                <a14:useLocalDpi xmlns:a14="http://schemas.microsoft.com/office/drawing/2010/main" val="0"/>
              </a:ext>
            </a:extLst>
          </a:blip>
          <a:srcRect/>
          <a:stretch>
            <a:fillRect/>
          </a:stretch>
        </p:blipFill>
        <p:spPr bwMode="auto">
          <a:xfrm>
            <a:off x="4167533" y="2348880"/>
            <a:ext cx="4704409" cy="35861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5109" y="1124744"/>
            <a:ext cx="8706833" cy="1261884"/>
          </a:xfrm>
          <a:prstGeom prst="rect">
            <a:avLst/>
          </a:prstGeom>
        </p:spPr>
        <p:txBody>
          <a:bodyPr wrap="square">
            <a:spAutoFit/>
          </a:bodyPr>
          <a:lstStyle/>
          <a:p>
            <a:pPr>
              <a:buClr>
                <a:srgbClr val="0070C0"/>
              </a:buClr>
              <a:buSzPct val="80000"/>
            </a:pPr>
            <a:r>
              <a:rPr lang="en-US" sz="1900" b="1" dirty="0">
                <a:solidFill>
                  <a:srgbClr val="C00000"/>
                </a:solidFill>
              </a:rPr>
              <a:t>Fertilisation</a:t>
            </a:r>
          </a:p>
          <a:p>
            <a:pPr marL="401638" indent="-401638">
              <a:buClr>
                <a:srgbClr val="0070C0"/>
              </a:buClr>
              <a:buSzPct val="80000"/>
              <a:buFont typeface="Arial" panose="020B0604020202020204" pitchFamily="34" charset="0"/>
              <a:buChar char="►"/>
            </a:pPr>
            <a:r>
              <a:rPr lang="en-US" sz="1900" dirty="0"/>
              <a:t>The seed also contains food for the embryo. In a bean seed, the food is stored in two cream-</a:t>
            </a:r>
            <a:r>
              <a:rPr lang="en-US" sz="1900" dirty="0" err="1"/>
              <a:t>coloured</a:t>
            </a:r>
            <a:r>
              <a:rPr lang="en-US" sz="1900" dirty="0"/>
              <a:t> cotyledons. These contain starch and protein. The cotyledons also contain enzymes. </a:t>
            </a:r>
          </a:p>
        </p:txBody>
      </p:sp>
      <p:sp>
        <p:nvSpPr>
          <p:cNvPr id="9" name="TextBox 8">
            <a:hlinkClick r:id="rId4" action="ppaction://hlinksldjump"/>
          </p:cNvPr>
          <p:cNvSpPr txBox="1"/>
          <p:nvPr/>
        </p:nvSpPr>
        <p:spPr>
          <a:xfrm>
            <a:off x="8460432" y="552942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6765666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206</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36153"/>
            <a:ext cx="8727370" cy="5533207"/>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500" b="1" dirty="0" smtClean="0">
                <a:solidFill>
                  <a:srgbClr val="C00000"/>
                </a:solidFill>
                <a:latin typeface="Arial" panose="020B0604020202020204" pitchFamily="34" charset="0"/>
                <a:cs typeface="Arial" panose="020B0604020202020204" pitchFamily="34" charset="0"/>
              </a:rPr>
              <a:t>Questions</a:t>
            </a:r>
            <a:endParaRPr lang="en-US" sz="2500" b="1" dirty="0">
              <a:solidFill>
                <a:srgbClr val="C00000"/>
              </a:solidFill>
              <a:latin typeface="Arial" panose="020B0604020202020204" pitchFamily="34" charset="0"/>
              <a:cs typeface="Arial" panose="020B0604020202020204" pitchFamily="34" charset="0"/>
            </a:endParaRP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16.13</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What </a:t>
            </a:r>
            <a:r>
              <a:rPr lang="en-US" sz="2500" dirty="0">
                <a:latin typeface="Arial" panose="020B0604020202020204" pitchFamily="34" charset="0"/>
                <a:cs typeface="Arial" panose="020B0604020202020204" pitchFamily="34" charset="0"/>
              </a:rPr>
              <a:t>is the function of a flower?</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16.14</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In </a:t>
            </a:r>
            <a:r>
              <a:rPr lang="en-US" sz="2500" dirty="0">
                <a:latin typeface="Arial" panose="020B0604020202020204" pitchFamily="34" charset="0"/>
                <a:cs typeface="Arial" panose="020B0604020202020204" pitchFamily="34" charset="0"/>
              </a:rPr>
              <a:t>which part of a flower are male gametes made?</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16.15</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In </a:t>
            </a:r>
            <a:r>
              <a:rPr lang="en-US" sz="2500" dirty="0">
                <a:latin typeface="Arial" panose="020B0604020202020204" pitchFamily="34" charset="0"/>
                <a:cs typeface="Arial" panose="020B0604020202020204" pitchFamily="34" charset="0"/>
              </a:rPr>
              <a:t>which part of a flower are female gametes made?</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16.16</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What </a:t>
            </a:r>
            <a:r>
              <a:rPr lang="en-US" sz="2500" dirty="0">
                <a:latin typeface="Arial" panose="020B0604020202020204" pitchFamily="34" charset="0"/>
                <a:cs typeface="Arial" panose="020B0604020202020204" pitchFamily="34" charset="0"/>
              </a:rPr>
              <a:t>is pollination?</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16.17</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Why </a:t>
            </a:r>
            <a:r>
              <a:rPr lang="en-US" sz="2500" dirty="0">
                <a:latin typeface="Arial" panose="020B0604020202020204" pitchFamily="34" charset="0"/>
                <a:cs typeface="Arial" panose="020B0604020202020204" pitchFamily="34" charset="0"/>
              </a:rPr>
              <a:t>do wind-pollinated flowers usually produce more pollen than insect-pollinated ones?</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16.18</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After </a:t>
            </a:r>
            <a:r>
              <a:rPr lang="en-US" sz="2500" dirty="0">
                <a:latin typeface="Arial" panose="020B0604020202020204" pitchFamily="34" charset="0"/>
                <a:cs typeface="Arial" panose="020B0604020202020204" pitchFamily="34" charset="0"/>
              </a:rPr>
              <a:t>pollination, how does the male gamete reach the ovule?</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16.19</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What </a:t>
            </a:r>
            <a:r>
              <a:rPr lang="en-US" sz="2500" dirty="0">
                <a:latin typeface="Arial" panose="020B0604020202020204" pitchFamily="34" charset="0"/>
                <a:cs typeface="Arial" panose="020B0604020202020204" pitchFamily="34" charset="0"/>
              </a:rPr>
              <a:t>is a micropyle?</a:t>
            </a:r>
          </a:p>
          <a:p>
            <a:pPr marL="971550" indent="-971550">
              <a:buClr>
                <a:srgbClr val="C00000"/>
              </a:buClr>
              <a:buSzPct val="80000"/>
              <a:tabLst>
                <a:tab pos="2420938" algn="l"/>
              </a:tabLst>
            </a:pPr>
            <a:r>
              <a:rPr lang="en-US" sz="2500" b="1" dirty="0">
                <a:latin typeface="Arial" panose="020B0604020202020204" pitchFamily="34" charset="0"/>
                <a:cs typeface="Arial" panose="020B0604020202020204" pitchFamily="34" charset="0"/>
              </a:rPr>
              <a:t>16.20</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What </a:t>
            </a:r>
            <a:r>
              <a:rPr lang="en-US" sz="2500" dirty="0">
                <a:latin typeface="Arial" panose="020B0604020202020204" pitchFamily="34" charset="0"/>
                <a:cs typeface="Arial" panose="020B0604020202020204" pitchFamily="34" charset="0"/>
              </a:rPr>
              <a:t>happens to each of the following once a flower’s female gametes have been </a:t>
            </a:r>
            <a:r>
              <a:rPr lang="en-US" sz="2500" dirty="0" err="1">
                <a:latin typeface="Arial" panose="020B0604020202020204" pitchFamily="34" charset="0"/>
                <a:cs typeface="Arial" panose="020B0604020202020204" pitchFamily="34" charset="0"/>
              </a:rPr>
              <a:t>fertilised</a:t>
            </a:r>
            <a:r>
              <a:rPr lang="en-US" sz="2500" dirty="0">
                <a:latin typeface="Arial" panose="020B0604020202020204" pitchFamily="34" charset="0"/>
                <a:cs typeface="Arial" panose="020B0604020202020204" pitchFamily="34" charset="0"/>
              </a:rPr>
              <a:t>? </a:t>
            </a:r>
            <a:r>
              <a:rPr lang="en-US" sz="2500" dirty="0" smtClean="0">
                <a:latin typeface="Arial" panose="020B0604020202020204" pitchFamily="34" charset="0"/>
                <a:cs typeface="Arial" panose="020B0604020202020204" pitchFamily="34" charset="0"/>
              </a:rPr>
              <a:t/>
            </a:r>
            <a:br>
              <a:rPr lang="en-US" sz="2500" dirty="0" smtClean="0">
                <a:latin typeface="Arial" panose="020B0604020202020204" pitchFamily="34" charset="0"/>
                <a:cs typeface="Arial" panose="020B0604020202020204" pitchFamily="34" charset="0"/>
              </a:rPr>
            </a:br>
            <a:r>
              <a:rPr lang="en-US" sz="2500" b="1" dirty="0" smtClean="0">
                <a:latin typeface="Arial" panose="020B0604020202020204" pitchFamily="34" charset="0"/>
                <a:cs typeface="Arial" panose="020B0604020202020204" pitchFamily="34" charset="0"/>
              </a:rPr>
              <a:t>a</a:t>
            </a:r>
            <a:r>
              <a:rPr lang="en-US" sz="2500" dirty="0" smtClean="0">
                <a:latin typeface="Arial" panose="020B0604020202020204" pitchFamily="34" charset="0"/>
                <a:cs typeface="Arial" panose="020B0604020202020204" pitchFamily="34" charset="0"/>
              </a:rPr>
              <a:t> petals	</a:t>
            </a:r>
            <a:r>
              <a:rPr lang="en-US" sz="2500" b="1" dirty="0" smtClean="0">
                <a:latin typeface="Arial" panose="020B0604020202020204" pitchFamily="34" charset="0"/>
                <a:cs typeface="Arial" panose="020B0604020202020204" pitchFamily="34" charset="0"/>
              </a:rPr>
              <a:t>b</a:t>
            </a:r>
            <a:r>
              <a:rPr lang="en-US" sz="2500" dirty="0" smtClean="0">
                <a:latin typeface="Arial" panose="020B0604020202020204" pitchFamily="34" charset="0"/>
                <a:cs typeface="Arial" panose="020B0604020202020204" pitchFamily="34" charset="0"/>
              </a:rPr>
              <a:t> </a:t>
            </a:r>
            <a:r>
              <a:rPr lang="en-US" sz="2500" dirty="0">
                <a:latin typeface="Arial" panose="020B0604020202020204" pitchFamily="34" charset="0"/>
                <a:cs typeface="Arial" panose="020B0604020202020204" pitchFamily="34" charset="0"/>
              </a:rPr>
              <a:t>stamens </a:t>
            </a:r>
            <a:r>
              <a:rPr lang="en-US" sz="2500" dirty="0" smtClean="0">
                <a:latin typeface="Arial" panose="020B0604020202020204" pitchFamily="34" charset="0"/>
                <a:cs typeface="Arial" panose="020B0604020202020204" pitchFamily="34" charset="0"/>
              </a:rPr>
              <a:t>	</a:t>
            </a:r>
            <a:r>
              <a:rPr lang="en-US" sz="2500" b="1" dirty="0" smtClean="0">
                <a:latin typeface="Arial" panose="020B0604020202020204" pitchFamily="34" charset="0"/>
                <a:cs typeface="Arial" panose="020B0604020202020204" pitchFamily="34" charset="0"/>
              </a:rPr>
              <a:t>c</a:t>
            </a:r>
            <a:r>
              <a:rPr lang="en-US" sz="2500" dirty="0" smtClean="0">
                <a:latin typeface="Arial" panose="020B0604020202020204" pitchFamily="34" charset="0"/>
                <a:cs typeface="Arial" panose="020B0604020202020204" pitchFamily="34" charset="0"/>
              </a:rPr>
              <a:t> </a:t>
            </a:r>
            <a:r>
              <a:rPr lang="en-US" sz="2500" dirty="0">
                <a:latin typeface="Arial" panose="020B0604020202020204" pitchFamily="34" charset="0"/>
                <a:cs typeface="Arial" panose="020B0604020202020204" pitchFamily="34" charset="0"/>
              </a:rPr>
              <a:t>zygote </a:t>
            </a:r>
            <a:r>
              <a:rPr lang="en-US" sz="2500" dirty="0" smtClean="0">
                <a:latin typeface="Arial" panose="020B0604020202020204" pitchFamily="34" charset="0"/>
                <a:cs typeface="Arial" panose="020B0604020202020204" pitchFamily="34" charset="0"/>
              </a:rPr>
              <a:t/>
            </a:r>
            <a:br>
              <a:rPr lang="en-US" sz="2500" dirty="0" smtClean="0">
                <a:latin typeface="Arial" panose="020B0604020202020204" pitchFamily="34" charset="0"/>
                <a:cs typeface="Arial" panose="020B0604020202020204" pitchFamily="34" charset="0"/>
              </a:rPr>
            </a:br>
            <a:r>
              <a:rPr lang="en-US" sz="2500" b="1" dirty="0" smtClean="0">
                <a:latin typeface="Arial" panose="020B0604020202020204" pitchFamily="34" charset="0"/>
                <a:cs typeface="Arial" panose="020B0604020202020204" pitchFamily="34" charset="0"/>
              </a:rPr>
              <a:t>d</a:t>
            </a:r>
            <a:r>
              <a:rPr lang="en-US" sz="2500" dirty="0" smtClean="0">
                <a:latin typeface="Arial" panose="020B0604020202020204" pitchFamily="34" charset="0"/>
                <a:cs typeface="Arial" panose="020B0604020202020204" pitchFamily="34" charset="0"/>
              </a:rPr>
              <a:t> ovule	</a:t>
            </a:r>
            <a:r>
              <a:rPr lang="en-US" sz="2500" b="1" dirty="0" smtClean="0">
                <a:latin typeface="Arial" panose="020B0604020202020204" pitchFamily="34" charset="0"/>
                <a:cs typeface="Arial" panose="020B0604020202020204" pitchFamily="34" charset="0"/>
              </a:rPr>
              <a:t>e</a:t>
            </a:r>
            <a:r>
              <a:rPr lang="en-US" sz="2500" dirty="0" smtClean="0">
                <a:latin typeface="Arial" panose="020B0604020202020204" pitchFamily="34" charset="0"/>
                <a:cs typeface="Arial" panose="020B0604020202020204" pitchFamily="34" charset="0"/>
              </a:rPr>
              <a:t> </a:t>
            </a:r>
            <a:r>
              <a:rPr lang="en-US" sz="2500" dirty="0">
                <a:latin typeface="Arial" panose="020B0604020202020204" pitchFamily="34" charset="0"/>
                <a:cs typeface="Arial" panose="020B0604020202020204" pitchFamily="34" charset="0"/>
              </a:rPr>
              <a:t>integuments of the ovules </a:t>
            </a:r>
            <a:r>
              <a:rPr lang="en-US" sz="2500" dirty="0" smtClean="0">
                <a:latin typeface="Arial" panose="020B0604020202020204" pitchFamily="34" charset="0"/>
                <a:cs typeface="Arial" panose="020B0604020202020204" pitchFamily="34" charset="0"/>
              </a:rPr>
              <a:t>	</a:t>
            </a:r>
            <a:r>
              <a:rPr lang="en-US" sz="2500" b="1" dirty="0" smtClean="0">
                <a:latin typeface="Arial" panose="020B0604020202020204" pitchFamily="34" charset="0"/>
                <a:cs typeface="Arial" panose="020B0604020202020204" pitchFamily="34" charset="0"/>
              </a:rPr>
              <a:t>f</a:t>
            </a:r>
            <a:r>
              <a:rPr lang="en-US" sz="2500" dirty="0" smtClean="0">
                <a:latin typeface="Arial" panose="020B0604020202020204" pitchFamily="34" charset="0"/>
                <a:cs typeface="Arial" panose="020B0604020202020204" pitchFamily="34" charset="0"/>
              </a:rPr>
              <a:t> </a:t>
            </a:r>
            <a:r>
              <a:rPr lang="en-US" sz="2500" dirty="0">
                <a:latin typeface="Arial" panose="020B0604020202020204" pitchFamily="34" charset="0"/>
                <a:cs typeface="Arial" panose="020B0604020202020204" pitchFamily="34" charset="0"/>
              </a:rPr>
              <a:t>ovary</a:t>
            </a:r>
          </a:p>
        </p:txBody>
      </p:sp>
      <p:sp>
        <p:nvSpPr>
          <p:cNvPr id="9" name="Oval 8"/>
          <p:cNvSpPr/>
          <p:nvPr/>
        </p:nvSpPr>
        <p:spPr>
          <a:xfrm rot="1078849">
            <a:off x="8533205" y="981444"/>
            <a:ext cx="559766" cy="560039"/>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p:cNvSpPr txBox="1"/>
          <p:nvPr/>
        </p:nvSpPr>
        <p:spPr>
          <a:xfrm>
            <a:off x="8237073" y="450912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
        <p:nvSpPr>
          <p:cNvPr id="7" name="TextBox 6">
            <a:hlinkClick r:id="rId3" action="ppaction://hlinksldjump"/>
          </p:cNvPr>
          <p:cNvSpPr txBox="1"/>
          <p:nvPr/>
        </p:nvSpPr>
        <p:spPr>
          <a:xfrm>
            <a:off x="8388424" y="567344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44508763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206</a:t>
            </a:r>
            <a:endParaRPr lang="en-GB" sz="960" b="1" dirty="0">
              <a:latin typeface="Arial" panose="020B0604020202020204" pitchFamily="34" charset="0"/>
              <a:cs typeface="Arial" panose="020B0604020202020204" pitchFamily="34" charset="0"/>
            </a:endParaRPr>
          </a:p>
        </p:txBody>
      </p:sp>
      <p:sp>
        <p:nvSpPr>
          <p:cNvPr id="7" name="Rectangle 6"/>
          <p:cNvSpPr/>
          <p:nvPr/>
        </p:nvSpPr>
        <p:spPr>
          <a:xfrm>
            <a:off x="5220072" y="6084585"/>
            <a:ext cx="3672408" cy="584775"/>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1600" b="1" dirty="0"/>
              <a:t>Figure </a:t>
            </a:r>
            <a:r>
              <a:rPr lang="en-US" sz="1600" b="1" dirty="0" smtClean="0"/>
              <a:t>16.13</a:t>
            </a:r>
            <a:r>
              <a:rPr lang="en-US" sz="1600" dirty="0" smtClean="0"/>
              <a:t> – Stages in germination of one type of bean used</a:t>
            </a:r>
            <a:endParaRPr lang="en-US" sz="1600" dirty="0"/>
          </a:p>
        </p:txBody>
      </p:sp>
      <p:sp>
        <p:nvSpPr>
          <p:cNvPr id="2" name="Rectangle 1"/>
          <p:cNvSpPr/>
          <p:nvPr/>
        </p:nvSpPr>
        <p:spPr>
          <a:xfrm>
            <a:off x="165109" y="1124744"/>
            <a:ext cx="5054963" cy="5509200"/>
          </a:xfrm>
          <a:prstGeom prst="rect">
            <a:avLst/>
          </a:prstGeom>
        </p:spPr>
        <p:txBody>
          <a:bodyPr wrap="square">
            <a:spAutoFit/>
          </a:bodyPr>
          <a:lstStyle/>
          <a:p>
            <a:pPr>
              <a:buClr>
                <a:srgbClr val="0070C0"/>
              </a:buClr>
              <a:buSzPct val="80000"/>
            </a:pPr>
            <a:r>
              <a:rPr lang="en-US" sz="2200" b="1" dirty="0" smtClean="0">
                <a:solidFill>
                  <a:srgbClr val="C00000"/>
                </a:solidFill>
              </a:rPr>
              <a:t>Seed </a:t>
            </a:r>
            <a:r>
              <a:rPr lang="en-US" sz="2200" b="1" dirty="0">
                <a:solidFill>
                  <a:srgbClr val="C00000"/>
                </a:solidFill>
              </a:rPr>
              <a:t>germination</a:t>
            </a:r>
          </a:p>
          <a:p>
            <a:pPr marL="401638" indent="-401638">
              <a:buClr>
                <a:srgbClr val="0070C0"/>
              </a:buClr>
              <a:buSzPct val="80000"/>
              <a:buFont typeface="Arial" panose="020B0604020202020204" pitchFamily="34" charset="0"/>
              <a:buChar char="►"/>
            </a:pPr>
            <a:r>
              <a:rPr lang="en-US" sz="2200" dirty="0"/>
              <a:t>A seed contains hardly any water. When it was formed on the plant, the water in it was drawn out, so that it became dehydrated. Without water, almost no metabolic reactions can go on inside it. The seed is inactive or dormant. This is very useful, because it means that the seed can survive harsh conditions, such as cold or drought, which would kill a growing plant.</a:t>
            </a:r>
          </a:p>
          <a:p>
            <a:pPr marL="401638" indent="-401638">
              <a:buClr>
                <a:srgbClr val="0070C0"/>
              </a:buClr>
              <a:buSzPct val="80000"/>
              <a:buFont typeface="Arial" panose="020B0604020202020204" pitchFamily="34" charset="0"/>
              <a:buChar char="►"/>
            </a:pPr>
            <a:r>
              <a:rPr lang="en-US" sz="2200" dirty="0"/>
              <a:t>A seed must be in certain conditions before it will begin to germinate. You can find out what they are if you do Activity </a:t>
            </a:r>
            <a:r>
              <a:rPr lang="en-US" sz="2200" b="1" dirty="0"/>
              <a:t>16.4</a:t>
            </a:r>
            <a:r>
              <a:rPr lang="en-US" sz="2200" dirty="0" smtClean="0"/>
              <a:t>.</a:t>
            </a:r>
            <a:endParaRPr lang="en-US" sz="22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841" t="3800" r="6859" b="8001"/>
          <a:stretch/>
        </p:blipFill>
        <p:spPr>
          <a:xfrm>
            <a:off x="5220073" y="1124744"/>
            <a:ext cx="3672408" cy="5026324"/>
          </a:xfrm>
          <a:prstGeom prst="rect">
            <a:avLst/>
          </a:prstGeom>
        </p:spPr>
      </p:pic>
      <p:sp>
        <p:nvSpPr>
          <p:cNvPr id="11" name="TextBox 10">
            <a:hlinkClick r:id="rId4" action="ppaction://hlinksldjump"/>
          </p:cNvPr>
          <p:cNvSpPr txBox="1"/>
          <p:nvPr/>
        </p:nvSpPr>
        <p:spPr>
          <a:xfrm>
            <a:off x="8460432" y="344119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05870889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124744"/>
            <a:ext cx="4982955" cy="5262979"/>
          </a:xfrm>
          <a:prstGeom prst="rect">
            <a:avLst/>
          </a:prstGeom>
        </p:spPr>
        <p:txBody>
          <a:bodyPr wrap="square">
            <a:spAutoFit/>
          </a:bodyPr>
          <a:lstStyle/>
          <a:p>
            <a:pPr>
              <a:buClr>
                <a:srgbClr val="0070C0"/>
              </a:buClr>
              <a:buSzPct val="80000"/>
            </a:pPr>
            <a:r>
              <a:rPr lang="en-US" sz="2100" b="1" dirty="0" smtClean="0">
                <a:solidFill>
                  <a:srgbClr val="C00000"/>
                </a:solidFill>
              </a:rPr>
              <a:t>Seed </a:t>
            </a:r>
            <a:r>
              <a:rPr lang="en-US" sz="2100" b="1" dirty="0">
                <a:solidFill>
                  <a:srgbClr val="C00000"/>
                </a:solidFill>
              </a:rPr>
              <a:t>germination</a:t>
            </a:r>
          </a:p>
          <a:p>
            <a:pPr marL="401638" indent="-401638">
              <a:buClr>
                <a:srgbClr val="0070C0"/>
              </a:buClr>
              <a:buSzPct val="80000"/>
              <a:buFont typeface="Arial" panose="020B0604020202020204" pitchFamily="34" charset="0"/>
              <a:buChar char="►"/>
            </a:pPr>
            <a:r>
              <a:rPr lang="en-US" sz="2100" dirty="0" smtClean="0"/>
              <a:t>When </a:t>
            </a:r>
            <a:r>
              <a:rPr lang="en-US" sz="2100" dirty="0"/>
              <a:t>a seed germinates, it first takes up water through the micropyle. As the water goes into the cotyledons, they swell. Eventually, they burst the </a:t>
            </a:r>
            <a:r>
              <a:rPr lang="en-US" sz="2100" dirty="0" err="1"/>
              <a:t>testa</a:t>
            </a:r>
            <a:r>
              <a:rPr lang="en-US" sz="2100" dirty="0"/>
              <a:t> (Figure </a:t>
            </a:r>
            <a:r>
              <a:rPr lang="en-US" sz="2100" b="1" dirty="0"/>
              <a:t>16.14</a:t>
            </a:r>
            <a:r>
              <a:rPr lang="en-US" sz="2100" dirty="0"/>
              <a:t>).</a:t>
            </a:r>
          </a:p>
          <a:p>
            <a:pPr marL="401638" indent="-401638">
              <a:buClr>
                <a:srgbClr val="0070C0"/>
              </a:buClr>
              <a:buSzPct val="80000"/>
              <a:buFont typeface="Arial" panose="020B0604020202020204" pitchFamily="34" charset="0"/>
              <a:buChar char="►"/>
            </a:pPr>
            <a:r>
              <a:rPr lang="en-US" sz="2100" dirty="0"/>
              <a:t>Once there is sufficient water, the enzymes in the cotyledons become active. Amylase begins to break down the stored starch molecules to maltose. Proteases break down the protein molecules to amino acids.</a:t>
            </a:r>
          </a:p>
          <a:p>
            <a:pPr marL="401638" indent="-401638">
              <a:buClr>
                <a:srgbClr val="0070C0"/>
              </a:buClr>
              <a:buSzPct val="80000"/>
              <a:buFont typeface="Arial" panose="020B0604020202020204" pitchFamily="34" charset="0"/>
              <a:buChar char="►"/>
            </a:pPr>
            <a:r>
              <a:rPr lang="en-US" sz="2100" dirty="0"/>
              <a:t>Maltose and amino acids are soluble, so they dissolve C in the water. They diffuse to the embryo plant, which uses these foods for growth.</a:t>
            </a:r>
          </a:p>
        </p:txBody>
      </p:sp>
      <p:sp>
        <p:nvSpPr>
          <p:cNvPr id="6" name="Rectangle 5"/>
          <p:cNvSpPr/>
          <p:nvPr/>
        </p:nvSpPr>
        <p:spPr>
          <a:xfrm>
            <a:off x="5220072" y="6084585"/>
            <a:ext cx="3672408" cy="584775"/>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1600" b="1" dirty="0"/>
              <a:t>Figure </a:t>
            </a:r>
            <a:r>
              <a:rPr lang="en-US" sz="1600" b="1" dirty="0" smtClean="0"/>
              <a:t>16.13</a:t>
            </a:r>
            <a:r>
              <a:rPr lang="en-US" sz="1600" dirty="0" smtClean="0"/>
              <a:t> – Stages in germination of one type of bean used</a:t>
            </a:r>
            <a:endParaRPr lang="en-US" sz="1600" dirty="0"/>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1841" t="3800" r="6859" b="8001"/>
          <a:stretch/>
        </p:blipFill>
        <p:spPr>
          <a:xfrm>
            <a:off x="5220073" y="1124744"/>
            <a:ext cx="3672408" cy="5026324"/>
          </a:xfrm>
          <a:prstGeom prst="rect">
            <a:avLst/>
          </a:prstGeom>
        </p:spPr>
      </p:pic>
      <p:sp>
        <p:nvSpPr>
          <p:cNvPr id="9" name="TextBox 8">
            <a:hlinkClick r:id="rId4" action="ppaction://hlinksldjump"/>
          </p:cNvPr>
          <p:cNvSpPr txBox="1"/>
          <p:nvPr/>
        </p:nvSpPr>
        <p:spPr>
          <a:xfrm>
            <a:off x="8460432" y="380123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36313003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206</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27370" cy="5552456"/>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1312863" algn="l"/>
                <a:tab pos="2420938" algn="l"/>
              </a:tabLst>
            </a:pPr>
            <a:r>
              <a:rPr lang="en-US" sz="3710" b="1" dirty="0" smtClean="0">
                <a:solidFill>
                  <a:srgbClr val="C00000"/>
                </a:solidFill>
                <a:latin typeface="Arial" panose="020B0604020202020204" pitchFamily="34" charset="0"/>
                <a:cs typeface="Arial" panose="020B0604020202020204" pitchFamily="34" charset="0"/>
              </a:rPr>
              <a:t>Questions</a:t>
            </a:r>
            <a:endParaRPr lang="en-US" sz="3710" b="1" dirty="0">
              <a:solidFill>
                <a:srgbClr val="C00000"/>
              </a:solidFill>
              <a:latin typeface="Arial" panose="020B0604020202020204" pitchFamily="34" charset="0"/>
              <a:cs typeface="Arial" panose="020B0604020202020204" pitchFamily="34" charset="0"/>
            </a:endParaRPr>
          </a:p>
          <a:p>
            <a:pPr marL="971550" indent="-971550">
              <a:buClr>
                <a:srgbClr val="C00000"/>
              </a:buClr>
              <a:buSzPct val="80000"/>
              <a:tabLst>
                <a:tab pos="1312863" algn="l"/>
                <a:tab pos="2420938" algn="l"/>
              </a:tabLst>
            </a:pPr>
            <a:r>
              <a:rPr lang="en-US" sz="3710" b="1" dirty="0">
                <a:latin typeface="Arial" panose="020B0604020202020204" pitchFamily="34" charset="0"/>
                <a:cs typeface="Arial" panose="020B0604020202020204" pitchFamily="34" charset="0"/>
              </a:rPr>
              <a:t>16.21</a:t>
            </a:r>
            <a:r>
              <a:rPr lang="en-US" sz="3710" dirty="0">
                <a:latin typeface="Arial" panose="020B0604020202020204" pitchFamily="34" charset="0"/>
                <a:cs typeface="Arial" panose="020B0604020202020204" pitchFamily="34" charset="0"/>
              </a:rPr>
              <a:t> </a:t>
            </a:r>
            <a:r>
              <a:rPr lang="en-US" sz="3710" dirty="0" smtClean="0">
                <a:latin typeface="Arial" panose="020B0604020202020204" pitchFamily="34" charset="0"/>
                <a:cs typeface="Arial" panose="020B0604020202020204" pitchFamily="34" charset="0"/>
              </a:rPr>
              <a:t>	What </a:t>
            </a:r>
            <a:r>
              <a:rPr lang="en-US" sz="3710" dirty="0">
                <a:latin typeface="Arial" panose="020B0604020202020204" pitchFamily="34" charset="0"/>
                <a:cs typeface="Arial" panose="020B0604020202020204" pitchFamily="34" charset="0"/>
              </a:rPr>
              <a:t>do the cotyledons of a bean </a:t>
            </a:r>
            <a:r>
              <a:rPr lang="en-US" sz="3710" dirty="0" smtClean="0">
                <a:latin typeface="Arial" panose="020B0604020202020204" pitchFamily="34" charset="0"/>
                <a:cs typeface="Arial" panose="020B0604020202020204" pitchFamily="34" charset="0"/>
              </a:rPr>
              <a:t>	seed </a:t>
            </a:r>
            <a:r>
              <a:rPr lang="en-US" sz="3710" dirty="0">
                <a:latin typeface="Arial" panose="020B0604020202020204" pitchFamily="34" charset="0"/>
                <a:cs typeface="Arial" panose="020B0604020202020204" pitchFamily="34" charset="0"/>
              </a:rPr>
              <a:t>contain?</a:t>
            </a:r>
          </a:p>
          <a:p>
            <a:pPr marL="971550" indent="-971550">
              <a:buClr>
                <a:srgbClr val="C00000"/>
              </a:buClr>
              <a:buSzPct val="80000"/>
              <a:tabLst>
                <a:tab pos="1312863" algn="l"/>
                <a:tab pos="2420938" algn="l"/>
              </a:tabLst>
            </a:pPr>
            <a:r>
              <a:rPr lang="en-US" sz="3710" b="1" dirty="0">
                <a:latin typeface="Arial" panose="020B0604020202020204" pitchFamily="34" charset="0"/>
                <a:cs typeface="Arial" panose="020B0604020202020204" pitchFamily="34" charset="0"/>
              </a:rPr>
              <a:t>16.22</a:t>
            </a:r>
            <a:r>
              <a:rPr lang="en-US" sz="3710" dirty="0">
                <a:latin typeface="Arial" panose="020B0604020202020204" pitchFamily="34" charset="0"/>
                <a:cs typeface="Arial" panose="020B0604020202020204" pitchFamily="34" charset="0"/>
              </a:rPr>
              <a:t> </a:t>
            </a:r>
            <a:r>
              <a:rPr lang="en-US" sz="3710" dirty="0" smtClean="0">
                <a:latin typeface="Arial" panose="020B0604020202020204" pitchFamily="34" charset="0"/>
                <a:cs typeface="Arial" panose="020B0604020202020204" pitchFamily="34" charset="0"/>
              </a:rPr>
              <a:t>	What </a:t>
            </a:r>
            <a:r>
              <a:rPr lang="en-US" sz="3710" dirty="0">
                <a:latin typeface="Arial" panose="020B0604020202020204" pitchFamily="34" charset="0"/>
                <a:cs typeface="Arial" panose="020B0604020202020204" pitchFamily="34" charset="0"/>
              </a:rPr>
              <a:t>does dormant mean?</a:t>
            </a:r>
          </a:p>
          <a:p>
            <a:pPr marL="971550" indent="-971550">
              <a:buClr>
                <a:srgbClr val="C00000"/>
              </a:buClr>
              <a:buSzPct val="80000"/>
              <a:tabLst>
                <a:tab pos="1312863" algn="l"/>
                <a:tab pos="2420938" algn="l"/>
              </a:tabLst>
            </a:pPr>
            <a:r>
              <a:rPr lang="en-US" sz="3710" b="1" dirty="0">
                <a:latin typeface="Arial" panose="020B0604020202020204" pitchFamily="34" charset="0"/>
                <a:cs typeface="Arial" panose="020B0604020202020204" pitchFamily="34" charset="0"/>
              </a:rPr>
              <a:t>16.23</a:t>
            </a:r>
            <a:r>
              <a:rPr lang="en-US" sz="3710" dirty="0">
                <a:latin typeface="Arial" panose="020B0604020202020204" pitchFamily="34" charset="0"/>
                <a:cs typeface="Arial" panose="020B0604020202020204" pitchFamily="34" charset="0"/>
              </a:rPr>
              <a:t> </a:t>
            </a:r>
            <a:r>
              <a:rPr lang="en-US" sz="3710" dirty="0" smtClean="0">
                <a:latin typeface="Arial" panose="020B0604020202020204" pitchFamily="34" charset="0"/>
                <a:cs typeface="Arial" panose="020B0604020202020204" pitchFamily="34" charset="0"/>
              </a:rPr>
              <a:t>	What </a:t>
            </a:r>
            <a:r>
              <a:rPr lang="en-US" sz="3710" dirty="0">
                <a:latin typeface="Arial" panose="020B0604020202020204" pitchFamily="34" charset="0"/>
                <a:cs typeface="Arial" panose="020B0604020202020204" pitchFamily="34" charset="0"/>
              </a:rPr>
              <a:t>is the advantage of seed </a:t>
            </a:r>
            <a:r>
              <a:rPr lang="en-US" sz="3710" dirty="0" smtClean="0">
                <a:latin typeface="Arial" panose="020B0604020202020204" pitchFamily="34" charset="0"/>
                <a:cs typeface="Arial" panose="020B0604020202020204" pitchFamily="34" charset="0"/>
              </a:rPr>
              <a:t>	dormancy</a:t>
            </a:r>
            <a:r>
              <a:rPr lang="en-US" sz="3710" dirty="0">
                <a:latin typeface="Arial" panose="020B0604020202020204" pitchFamily="34" charset="0"/>
                <a:cs typeface="Arial" panose="020B0604020202020204" pitchFamily="34" charset="0"/>
              </a:rPr>
              <a:t>?</a:t>
            </a:r>
          </a:p>
          <a:p>
            <a:pPr marL="971550" indent="-971550">
              <a:buClr>
                <a:srgbClr val="C00000"/>
              </a:buClr>
              <a:buSzPct val="80000"/>
              <a:tabLst>
                <a:tab pos="1312863" algn="l"/>
                <a:tab pos="2420938" algn="l"/>
              </a:tabLst>
            </a:pPr>
            <a:r>
              <a:rPr lang="en-US" sz="3710" b="1" dirty="0">
                <a:latin typeface="Arial" panose="020B0604020202020204" pitchFamily="34" charset="0"/>
                <a:cs typeface="Arial" panose="020B0604020202020204" pitchFamily="34" charset="0"/>
              </a:rPr>
              <a:t>16.24</a:t>
            </a:r>
            <a:r>
              <a:rPr lang="en-US" sz="3710" dirty="0">
                <a:latin typeface="Arial" panose="020B0604020202020204" pitchFamily="34" charset="0"/>
                <a:cs typeface="Arial" panose="020B0604020202020204" pitchFamily="34" charset="0"/>
              </a:rPr>
              <a:t> </a:t>
            </a:r>
            <a:r>
              <a:rPr lang="en-US" sz="3710" dirty="0" smtClean="0">
                <a:latin typeface="Arial" panose="020B0604020202020204" pitchFamily="34" charset="0"/>
                <a:cs typeface="Arial" panose="020B0604020202020204" pitchFamily="34" charset="0"/>
              </a:rPr>
              <a:t>	What </a:t>
            </a:r>
            <a:r>
              <a:rPr lang="en-US" sz="3710" dirty="0">
                <a:latin typeface="Arial" panose="020B0604020202020204" pitchFamily="34" charset="0"/>
                <a:cs typeface="Arial" panose="020B0604020202020204" pitchFamily="34" charset="0"/>
              </a:rPr>
              <a:t>activates the enzymes in the </a:t>
            </a:r>
            <a:r>
              <a:rPr lang="en-US" sz="3710" dirty="0" smtClean="0">
                <a:latin typeface="Arial" panose="020B0604020202020204" pitchFamily="34" charset="0"/>
                <a:cs typeface="Arial" panose="020B0604020202020204" pitchFamily="34" charset="0"/>
              </a:rPr>
              <a:t>	cotyledons </a:t>
            </a:r>
            <a:r>
              <a:rPr lang="en-US" sz="3710" dirty="0">
                <a:latin typeface="Arial" panose="020B0604020202020204" pitchFamily="34" charset="0"/>
                <a:cs typeface="Arial" panose="020B0604020202020204" pitchFamily="34" charset="0"/>
              </a:rPr>
              <a:t>of a germinating seed?</a:t>
            </a:r>
          </a:p>
          <a:p>
            <a:pPr marL="971550" indent="-971550">
              <a:buClr>
                <a:srgbClr val="C00000"/>
              </a:buClr>
              <a:buSzPct val="80000"/>
              <a:tabLst>
                <a:tab pos="1312863" algn="l"/>
                <a:tab pos="2420938" algn="l"/>
              </a:tabLst>
            </a:pPr>
            <a:r>
              <a:rPr lang="en-US" sz="3710" b="1" dirty="0">
                <a:latin typeface="Arial" panose="020B0604020202020204" pitchFamily="34" charset="0"/>
                <a:cs typeface="Arial" panose="020B0604020202020204" pitchFamily="34" charset="0"/>
              </a:rPr>
              <a:t>16.25</a:t>
            </a:r>
            <a:r>
              <a:rPr lang="en-US" sz="3710" dirty="0">
                <a:latin typeface="Arial" panose="020B0604020202020204" pitchFamily="34" charset="0"/>
                <a:cs typeface="Arial" panose="020B0604020202020204" pitchFamily="34" charset="0"/>
              </a:rPr>
              <a:t> </a:t>
            </a:r>
            <a:r>
              <a:rPr lang="en-US" sz="3710" dirty="0" smtClean="0">
                <a:latin typeface="Arial" panose="020B0604020202020204" pitchFamily="34" charset="0"/>
                <a:cs typeface="Arial" panose="020B0604020202020204" pitchFamily="34" charset="0"/>
              </a:rPr>
              <a:t>	What </a:t>
            </a:r>
            <a:r>
              <a:rPr lang="en-US" sz="3710" dirty="0">
                <a:latin typeface="Arial" panose="020B0604020202020204" pitchFamily="34" charset="0"/>
                <a:cs typeface="Arial" panose="020B0604020202020204" pitchFamily="34" charset="0"/>
              </a:rPr>
              <a:t>do the enzymes do?</a:t>
            </a:r>
          </a:p>
        </p:txBody>
      </p:sp>
      <p:sp>
        <p:nvSpPr>
          <p:cNvPr id="9" name="Oval 8"/>
          <p:cNvSpPr/>
          <p:nvPr/>
        </p:nvSpPr>
        <p:spPr>
          <a:xfrm rot="1078849">
            <a:off x="8533205" y="981444"/>
            <a:ext cx="559766" cy="560039"/>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37073" y="3501008"/>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
        <p:nvSpPr>
          <p:cNvPr id="7" name="TextBox 6">
            <a:hlinkClick r:id="rId4" action="ppaction://hlinksldjump"/>
          </p:cNvPr>
          <p:cNvSpPr txBox="1"/>
          <p:nvPr/>
        </p:nvSpPr>
        <p:spPr>
          <a:xfrm>
            <a:off x="8388424" y="2649106"/>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54267268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207</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097182"/>
            <a:ext cx="8727370" cy="5567539"/>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1312863" algn="l"/>
                <a:tab pos="2420938" algn="l"/>
              </a:tabLst>
            </a:pPr>
            <a:r>
              <a:rPr lang="en-US" sz="2045" b="1" dirty="0" smtClean="0">
                <a:solidFill>
                  <a:srgbClr val="C00000"/>
                </a:solidFill>
                <a:latin typeface="Arial" panose="020B0604020202020204" pitchFamily="34" charset="0"/>
                <a:cs typeface="Arial" panose="020B0604020202020204" pitchFamily="34" charset="0"/>
              </a:rPr>
              <a:t>Activity 16.4</a:t>
            </a:r>
            <a:endParaRPr lang="en-US" sz="2045" b="1" dirty="0">
              <a:solidFill>
                <a:srgbClr val="C00000"/>
              </a:solidFill>
              <a:latin typeface="Arial" panose="020B0604020202020204" pitchFamily="34" charset="0"/>
              <a:cs typeface="Arial" panose="020B0604020202020204" pitchFamily="34" charset="0"/>
            </a:endParaRPr>
          </a:p>
          <a:p>
            <a:pPr marL="971550" indent="-971550">
              <a:buClr>
                <a:srgbClr val="C00000"/>
              </a:buClr>
              <a:buSzPct val="80000"/>
              <a:tabLst>
                <a:tab pos="1312863" algn="l"/>
                <a:tab pos="2420938" algn="l"/>
              </a:tabLst>
            </a:pPr>
            <a:r>
              <a:rPr lang="en-US" sz="2045" b="1" dirty="0">
                <a:latin typeface="Arial" panose="020B0604020202020204" pitchFamily="34" charset="0"/>
                <a:cs typeface="Arial" panose="020B0604020202020204" pitchFamily="34" charset="0"/>
              </a:rPr>
              <a:t>To find the conditions necessary for the germination of tomato seeds</a:t>
            </a:r>
          </a:p>
          <a:p>
            <a:pPr marL="971550" indent="-971550">
              <a:buClr>
                <a:srgbClr val="C00000"/>
              </a:buClr>
              <a:buSzPct val="80000"/>
              <a:tabLst>
                <a:tab pos="1312863" algn="l"/>
                <a:tab pos="2420938" algn="l"/>
              </a:tabLst>
            </a:pPr>
            <a:r>
              <a:rPr lang="en-US" sz="2045" b="1" dirty="0">
                <a:latin typeface="Arial" panose="020B0604020202020204" pitchFamily="34" charset="0"/>
                <a:cs typeface="Arial" panose="020B0604020202020204" pitchFamily="34" charset="0"/>
              </a:rPr>
              <a:t>Skills</a:t>
            </a:r>
          </a:p>
          <a:p>
            <a:pPr marL="971550" indent="-971550">
              <a:buClr>
                <a:srgbClr val="C00000"/>
              </a:buClr>
              <a:buSzPct val="80000"/>
              <a:tabLst>
                <a:tab pos="1312863" algn="l"/>
                <a:tab pos="2420938" algn="l"/>
              </a:tabLst>
            </a:pPr>
            <a:r>
              <a:rPr lang="en-US" sz="2045" b="1" dirty="0">
                <a:latin typeface="Arial" panose="020B0604020202020204" pitchFamily="34" charset="0"/>
                <a:cs typeface="Arial" panose="020B0604020202020204" pitchFamily="34" charset="0"/>
              </a:rPr>
              <a:t>A03.2</a:t>
            </a:r>
            <a:r>
              <a:rPr lang="en-US" sz="2045" dirty="0">
                <a:latin typeface="Arial" panose="020B0604020202020204" pitchFamily="34" charset="0"/>
                <a:cs typeface="Arial" panose="020B0604020202020204" pitchFamily="34" charset="0"/>
              </a:rPr>
              <a:t> Planning</a:t>
            </a:r>
          </a:p>
          <a:p>
            <a:pPr marL="971550" indent="-971550">
              <a:buClr>
                <a:srgbClr val="C00000"/>
              </a:buClr>
              <a:buSzPct val="80000"/>
              <a:tabLst>
                <a:tab pos="1312863" algn="l"/>
                <a:tab pos="2420938" algn="l"/>
              </a:tabLst>
            </a:pPr>
            <a:r>
              <a:rPr lang="en-US" sz="2045" b="1" dirty="0">
                <a:latin typeface="Arial" panose="020B0604020202020204" pitchFamily="34" charset="0"/>
                <a:cs typeface="Arial" panose="020B0604020202020204" pitchFamily="34" charset="0"/>
              </a:rPr>
              <a:t>A03.3</a:t>
            </a:r>
            <a:r>
              <a:rPr lang="en-US" sz="2045" dirty="0">
                <a:latin typeface="Arial" panose="020B0604020202020204" pitchFamily="34" charset="0"/>
                <a:cs typeface="Arial" panose="020B0604020202020204" pitchFamily="34" charset="0"/>
              </a:rPr>
              <a:t> Observing, measuring and recording</a:t>
            </a:r>
          </a:p>
          <a:p>
            <a:pPr marL="971550" indent="-971550">
              <a:buClr>
                <a:srgbClr val="C00000"/>
              </a:buClr>
              <a:buSzPct val="80000"/>
              <a:tabLst>
                <a:tab pos="1312863" algn="l"/>
                <a:tab pos="2420938" algn="l"/>
              </a:tabLst>
            </a:pPr>
            <a:r>
              <a:rPr lang="en-US" sz="2045" b="1" dirty="0">
                <a:latin typeface="Arial" panose="020B0604020202020204" pitchFamily="34" charset="0"/>
                <a:cs typeface="Arial" panose="020B0604020202020204" pitchFamily="34" charset="0"/>
              </a:rPr>
              <a:t>A03.4</a:t>
            </a:r>
            <a:r>
              <a:rPr lang="en-US" sz="2045" dirty="0">
                <a:latin typeface="Arial" panose="020B0604020202020204" pitchFamily="34" charset="0"/>
                <a:cs typeface="Arial" panose="020B0604020202020204" pitchFamily="34" charset="0"/>
              </a:rPr>
              <a:t> Interpreting and evaluating observations and data</a:t>
            </a:r>
          </a:p>
          <a:p>
            <a:pPr>
              <a:buClr>
                <a:srgbClr val="C00000"/>
              </a:buClr>
              <a:buSzPct val="80000"/>
              <a:tabLst>
                <a:tab pos="1312863" algn="l"/>
                <a:tab pos="2420938" algn="l"/>
              </a:tabLst>
            </a:pPr>
            <a:r>
              <a:rPr lang="en-US" sz="2045" dirty="0" err="1" smtClean="0">
                <a:latin typeface="Arial" panose="020B0604020202020204" pitchFamily="34" charset="0"/>
                <a:cs typeface="Arial" panose="020B0604020202020204" pitchFamily="34" charset="0"/>
              </a:rPr>
              <a:t>Pyrogallol</a:t>
            </a:r>
            <a:r>
              <a:rPr lang="en-US" sz="2045" dirty="0" smtClean="0">
                <a:latin typeface="Arial" panose="020B0604020202020204" pitchFamily="34" charset="0"/>
                <a:cs typeface="Arial" panose="020B0604020202020204" pitchFamily="34" charset="0"/>
              </a:rPr>
              <a:t> </a:t>
            </a:r>
            <a:r>
              <a:rPr lang="en-US" sz="2045" dirty="0">
                <a:latin typeface="Arial" panose="020B0604020202020204" pitchFamily="34" charset="0"/>
                <a:cs typeface="Arial" panose="020B0604020202020204" pitchFamily="34" charset="0"/>
              </a:rPr>
              <a:t>is very caustic. Your teacher </a:t>
            </a:r>
            <a:r>
              <a:rPr lang="en-US" sz="2045" dirty="0" smtClean="0">
                <a:latin typeface="Arial" panose="020B0604020202020204" pitchFamily="34" charset="0"/>
                <a:cs typeface="Arial" panose="020B0604020202020204" pitchFamily="34" charset="0"/>
              </a:rPr>
              <a:t>will handle </a:t>
            </a:r>
            <a:r>
              <a:rPr lang="en-US" sz="2045" dirty="0">
                <a:latin typeface="Arial" panose="020B0604020202020204" pitchFamily="34" charset="0"/>
                <a:cs typeface="Arial" panose="020B0604020202020204" pitchFamily="34" charset="0"/>
              </a:rPr>
              <a:t>it for you. You should not use it yourself. </a:t>
            </a:r>
            <a:endParaRPr lang="en-US" sz="2045"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Set </a:t>
            </a:r>
            <a:r>
              <a:rPr lang="en-US" sz="2045" dirty="0">
                <a:latin typeface="Arial" panose="020B0604020202020204" pitchFamily="34" charset="0"/>
                <a:cs typeface="Arial" panose="020B0604020202020204" pitchFamily="34" charset="0"/>
              </a:rPr>
              <a:t>up five tubes as shown in the diagram. </a:t>
            </a:r>
            <a:r>
              <a:rPr lang="en-US" sz="2045" dirty="0" err="1">
                <a:latin typeface="Arial" panose="020B0604020202020204" pitchFamily="34" charset="0"/>
                <a:cs typeface="Arial" panose="020B0604020202020204" pitchFamily="34" charset="0"/>
              </a:rPr>
              <a:t>Pyrogallol</a:t>
            </a:r>
            <a:r>
              <a:rPr lang="en-US" sz="2045" dirty="0">
                <a:latin typeface="Arial" panose="020B0604020202020204" pitchFamily="34" charset="0"/>
                <a:cs typeface="Arial" panose="020B0604020202020204" pitchFamily="34" charset="0"/>
              </a:rPr>
              <a:t> absorbs oxygen.</a:t>
            </a: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Put </a:t>
            </a:r>
            <a:r>
              <a:rPr lang="en-US" sz="2045" dirty="0">
                <a:latin typeface="Arial" panose="020B0604020202020204" pitchFamily="34" charset="0"/>
                <a:cs typeface="Arial" panose="020B0604020202020204" pitchFamily="34" charset="0"/>
              </a:rPr>
              <a:t>tubes A, D and E in a warm place in the laboratory, in the light.</a:t>
            </a: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Put </a:t>
            </a:r>
            <a:r>
              <a:rPr lang="en-US" sz="2045" dirty="0">
                <a:latin typeface="Arial" panose="020B0604020202020204" pitchFamily="34" charset="0"/>
                <a:cs typeface="Arial" panose="020B0604020202020204" pitchFamily="34" charset="0"/>
              </a:rPr>
              <a:t>tube B in a refrigerator.</a:t>
            </a: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Put </a:t>
            </a:r>
            <a:r>
              <a:rPr lang="en-US" sz="2045" dirty="0">
                <a:latin typeface="Arial" panose="020B0604020202020204" pitchFamily="34" charset="0"/>
                <a:cs typeface="Arial" panose="020B0604020202020204" pitchFamily="34" charset="0"/>
              </a:rPr>
              <a:t>tube C in a warm, dark cupboard.</a:t>
            </a: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Construct </a:t>
            </a:r>
            <a:r>
              <a:rPr lang="en-US" sz="2045" dirty="0">
                <a:latin typeface="Arial" panose="020B0604020202020204" pitchFamily="34" charset="0"/>
                <a:cs typeface="Arial" panose="020B0604020202020204" pitchFamily="34" charset="0"/>
              </a:rPr>
              <a:t>a results table and begin to fill it in to show what conditions the seeds in each tube have.</a:t>
            </a:r>
          </a:p>
          <a:p>
            <a:pPr marL="457200" indent="-457200">
              <a:buClr>
                <a:srgbClr val="C00000"/>
              </a:buClr>
              <a:buSzPct val="100000"/>
              <a:buFont typeface="+mj-lt"/>
              <a:buAutoNum type="arabicPeriod"/>
              <a:tabLst>
                <a:tab pos="1312863" algn="l"/>
                <a:tab pos="2420938" algn="l"/>
              </a:tabLst>
            </a:pPr>
            <a:r>
              <a:rPr lang="en-US" sz="2045" dirty="0" smtClean="0">
                <a:latin typeface="Arial" panose="020B0604020202020204" pitchFamily="34" charset="0"/>
                <a:cs typeface="Arial" panose="020B0604020202020204" pitchFamily="34" charset="0"/>
              </a:rPr>
              <a:t>Leave </a:t>
            </a:r>
            <a:r>
              <a:rPr lang="en-US" sz="2045" dirty="0">
                <a:latin typeface="Arial" panose="020B0604020202020204" pitchFamily="34" charset="0"/>
                <a:cs typeface="Arial" panose="020B0604020202020204" pitchFamily="34" charset="0"/>
              </a:rPr>
              <a:t>your seeds for a day or so. Then complete your results table to show which seeds have germinated.</a:t>
            </a:r>
          </a:p>
        </p:txBody>
      </p:sp>
      <p:sp>
        <p:nvSpPr>
          <p:cNvPr id="9" name="Oval 8"/>
          <p:cNvSpPr/>
          <p:nvPr/>
        </p:nvSpPr>
        <p:spPr>
          <a:xfrm rot="1078849">
            <a:off x="8533205" y="981444"/>
            <a:ext cx="559766" cy="560039"/>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44408" y="1857598"/>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
        <p:nvSpPr>
          <p:cNvPr id="7" name="TextBox 6">
            <a:hlinkClick r:id="rId4" action="ppaction://hlinksldjump"/>
          </p:cNvPr>
          <p:cNvSpPr txBox="1"/>
          <p:nvPr/>
        </p:nvSpPr>
        <p:spPr>
          <a:xfrm>
            <a:off x="8388425" y="4149080"/>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237218993"/>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2900" dirty="0" smtClean="0"/>
              <a:t>16.3 – Sexual Reproduction in Flowering Plants</a:t>
            </a:r>
            <a:endParaRPr lang="en-US" sz="29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207</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097182"/>
            <a:ext cx="8727370" cy="5539978"/>
          </a:xfrm>
          <a:prstGeom prst="rect">
            <a:avLst/>
          </a:prstGeom>
          <a:solidFill>
            <a:srgbClr val="F5FC9A"/>
          </a:solidFill>
          <a:ln w="38100">
            <a:solidFill>
              <a:schemeClr val="accent5">
                <a:lumMod val="50000"/>
              </a:schemeClr>
            </a:solidFill>
          </a:ln>
        </p:spPr>
        <p:txBody>
          <a:bodyPr wrap="square">
            <a:spAutoFit/>
          </a:bodyPr>
          <a:lstStyle/>
          <a:p>
            <a:pPr marL="800100" indent="-800100">
              <a:buClr>
                <a:srgbClr val="C00000"/>
              </a:buClr>
              <a:buSzPct val="80000"/>
              <a:tabLst>
                <a:tab pos="1312863" algn="l"/>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endParaRPr lang="en-US" b="1" dirty="0">
              <a:solidFill>
                <a:srgbClr val="C00000"/>
              </a:solidFill>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r>
              <a:rPr lang="en-US" sz="2400" b="1" dirty="0" smtClean="0">
                <a:solidFill>
                  <a:srgbClr val="C00000"/>
                </a:solidFill>
                <a:latin typeface="Arial" panose="020B0604020202020204" pitchFamily="34" charset="0"/>
                <a:cs typeface="Arial" panose="020B0604020202020204" pitchFamily="34" charset="0"/>
              </a:rPr>
              <a:t>Questions</a:t>
            </a:r>
            <a:endParaRPr lang="en-US" sz="2400" dirty="0">
              <a:latin typeface="Arial" panose="020B0604020202020204" pitchFamily="34" charset="0"/>
              <a:cs typeface="Arial" panose="020B0604020202020204" pitchFamily="34" charset="0"/>
            </a:endParaRPr>
          </a:p>
          <a:p>
            <a:pPr marL="800100" indent="-800100">
              <a:buClr>
                <a:srgbClr val="C00000"/>
              </a:buClr>
              <a:buSzPct val="80000"/>
              <a:tabLst>
                <a:tab pos="1312863" algn="l"/>
                <a:tab pos="2420938" algn="l"/>
              </a:tabLst>
            </a:pPr>
            <a:r>
              <a:rPr lang="en-US" sz="2400" dirty="0">
                <a:latin typeface="Arial" panose="020B0604020202020204" pitchFamily="34" charset="0"/>
                <a:cs typeface="Arial" panose="020B0604020202020204" pitchFamily="34" charset="0"/>
              </a:rPr>
              <a:t>A1 </a:t>
            </a:r>
            <a:r>
              <a:rPr lang="en-US" sz="2400" dirty="0" smtClean="0">
                <a:latin typeface="Arial" panose="020B0604020202020204" pitchFamily="34" charset="0"/>
                <a:cs typeface="Arial" panose="020B0604020202020204" pitchFamily="34" charset="0"/>
              </a:rPr>
              <a:t>	What </a:t>
            </a:r>
            <a:r>
              <a:rPr lang="en-US" sz="2400" dirty="0">
                <a:latin typeface="Arial" panose="020B0604020202020204" pitchFamily="34" charset="0"/>
                <a:cs typeface="Arial" panose="020B0604020202020204" pitchFamily="34" charset="0"/>
              </a:rPr>
              <a:t>three conditions do </a:t>
            </a:r>
            <a:r>
              <a:rPr lang="en-US" sz="2400" dirty="0" smtClean="0">
                <a:latin typeface="Arial" panose="020B0604020202020204" pitchFamily="34" charset="0"/>
                <a:cs typeface="Arial" panose="020B0604020202020204" pitchFamily="34" charset="0"/>
              </a:rPr>
              <a:t>tomato </a:t>
            </a:r>
            <a:r>
              <a:rPr lang="en-US" sz="2400" dirty="0">
                <a:latin typeface="Arial" panose="020B0604020202020204" pitchFamily="34" charset="0"/>
                <a:cs typeface="Arial" panose="020B0604020202020204" pitchFamily="34" charset="0"/>
              </a:rPr>
              <a:t>seeds need for germination?</a:t>
            </a:r>
          </a:p>
          <a:p>
            <a:pPr marL="800100" indent="-800100">
              <a:buClr>
                <a:srgbClr val="C00000"/>
              </a:buClr>
              <a:buSzPct val="80000"/>
              <a:tabLst>
                <a:tab pos="1312863" algn="l"/>
                <a:tab pos="2420938" algn="l"/>
              </a:tabLst>
            </a:pPr>
            <a:r>
              <a:rPr lang="en-US" sz="2400" b="1" dirty="0">
                <a:latin typeface="Arial" panose="020B0604020202020204" pitchFamily="34" charset="0"/>
                <a:cs typeface="Arial" panose="020B0604020202020204" pitchFamily="34" charset="0"/>
              </a:rPr>
              <a:t>A2</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Explain </a:t>
            </a:r>
            <a:r>
              <a:rPr lang="en-US" sz="2400" dirty="0">
                <a:latin typeface="Arial" panose="020B0604020202020204" pitchFamily="34" charset="0"/>
                <a:cs typeface="Arial" panose="020B0604020202020204" pitchFamily="34" charset="0"/>
              </a:rPr>
              <a:t>why each of these conditions </a:t>
            </a:r>
            <a:r>
              <a:rPr lang="en-US" sz="2400" dirty="0" smtClean="0">
                <a:latin typeface="Arial" panose="020B0604020202020204" pitchFamily="34" charset="0"/>
                <a:cs typeface="Arial" panose="020B0604020202020204" pitchFamily="34" charset="0"/>
              </a:rPr>
              <a:t>is </a:t>
            </a:r>
            <a:r>
              <a:rPr lang="en-US" sz="2400" dirty="0">
                <a:latin typeface="Arial" panose="020B0604020202020204" pitchFamily="34" charset="0"/>
                <a:cs typeface="Arial" panose="020B0604020202020204" pitchFamily="34" charset="0"/>
              </a:rPr>
              <a:t>needed for successful germination.</a:t>
            </a:r>
          </a:p>
        </p:txBody>
      </p:sp>
      <p:sp>
        <p:nvSpPr>
          <p:cNvPr id="9" name="Oval 8"/>
          <p:cNvSpPr/>
          <p:nvPr/>
        </p:nvSpPr>
        <p:spPr>
          <a:xfrm rot="1078849">
            <a:off x="8533205" y="981444"/>
            <a:ext cx="559766" cy="560039"/>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grpSp>
        <p:nvGrpSpPr>
          <p:cNvPr id="28" name="Group 27"/>
          <p:cNvGrpSpPr/>
          <p:nvPr/>
        </p:nvGrpSpPr>
        <p:grpSpPr>
          <a:xfrm>
            <a:off x="620119" y="1124744"/>
            <a:ext cx="8056337" cy="3528392"/>
            <a:chOff x="620119" y="1124744"/>
            <a:chExt cx="8056337" cy="3528392"/>
          </a:xfrm>
        </p:grpSpPr>
        <p:pic>
          <p:nvPicPr>
            <p:cNvPr id="3" name="Picture 2"/>
            <p:cNvPicPr>
              <a:picLocks noChangeAspect="1"/>
            </p:cNvPicPr>
            <p:nvPr/>
          </p:nvPicPr>
          <p:blipFill>
            <a:blip r:embed="rId3" cstate="print">
              <a:lum bright="-47000" contrast="75000"/>
              <a:extLst>
                <a:ext uri="{28A0092B-C50C-407E-A947-70E740481C1C}">
                  <a14:useLocalDpi xmlns:a14="http://schemas.microsoft.com/office/drawing/2010/main" val="0"/>
                </a:ext>
              </a:extLst>
            </a:blip>
            <a:stretch>
              <a:fillRect/>
            </a:stretch>
          </p:blipFill>
          <p:spPr>
            <a:xfrm>
              <a:off x="620119" y="1124744"/>
              <a:ext cx="8056337" cy="3528392"/>
            </a:xfrm>
            <a:prstGeom prst="rect">
              <a:avLst/>
            </a:prstGeom>
          </p:spPr>
        </p:pic>
        <p:sp>
          <p:nvSpPr>
            <p:cNvPr id="6" name="TextBox 5"/>
            <p:cNvSpPr txBox="1"/>
            <p:nvPr/>
          </p:nvSpPr>
          <p:spPr>
            <a:xfrm>
              <a:off x="734126" y="4283804"/>
              <a:ext cx="7776864" cy="369332"/>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In warm	In Cold	</a:t>
              </a:r>
              <a:r>
                <a:rPr lang="en-US" sz="1200" b="1" dirty="0"/>
                <a:t>In </a:t>
              </a:r>
              <a:r>
                <a:rPr lang="en-US" sz="1200" b="1" dirty="0" smtClean="0"/>
                <a:t>warm	</a:t>
              </a:r>
              <a:r>
                <a:rPr lang="en-US" sz="1200" b="1" dirty="0"/>
                <a:t>In </a:t>
              </a:r>
              <a:r>
                <a:rPr lang="en-US" sz="1200" b="1" dirty="0" smtClean="0"/>
                <a:t>warm	</a:t>
              </a:r>
              <a:r>
                <a:rPr lang="en-US" sz="1200" b="1" dirty="0"/>
                <a:t>In </a:t>
              </a:r>
              <a:r>
                <a:rPr lang="en-US" sz="1200" b="1" dirty="0" smtClean="0"/>
                <a:t>warm</a:t>
              </a:r>
            </a:p>
            <a:p>
              <a:pPr>
                <a:tabLst>
                  <a:tab pos="1547813" algn="l"/>
                  <a:tab pos="3200400" algn="l"/>
                  <a:tab pos="4806950" algn="l"/>
                  <a:tab pos="6459538" algn="l"/>
                </a:tabLst>
              </a:pPr>
              <a:r>
                <a:rPr lang="en-US" sz="1200" b="1" dirty="0" smtClean="0"/>
                <a:t>Light Place	Light Place	</a:t>
              </a:r>
              <a:r>
                <a:rPr lang="en-US" sz="1200" b="1" dirty="0"/>
                <a:t> Light </a:t>
              </a:r>
              <a:r>
                <a:rPr lang="en-US" sz="1200" b="1" dirty="0" smtClean="0"/>
                <a:t>Place	</a:t>
              </a:r>
              <a:r>
                <a:rPr lang="en-US" sz="1200" b="1" dirty="0"/>
                <a:t> Light </a:t>
              </a:r>
              <a:r>
                <a:rPr lang="en-US" sz="1200" b="1" dirty="0" smtClean="0"/>
                <a:t>Place	</a:t>
              </a:r>
              <a:r>
                <a:rPr lang="en-US" sz="1200" b="1" dirty="0"/>
                <a:t> Light </a:t>
              </a:r>
              <a:r>
                <a:rPr lang="en-US" sz="1200" dirty="0"/>
                <a:t>Place</a:t>
              </a:r>
            </a:p>
          </p:txBody>
        </p:sp>
        <p:sp>
          <p:nvSpPr>
            <p:cNvPr id="11" name="TextBox 10"/>
            <p:cNvSpPr txBox="1"/>
            <p:nvPr/>
          </p:nvSpPr>
          <p:spPr>
            <a:xfrm>
              <a:off x="679288" y="1156102"/>
              <a:ext cx="1012392"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Cotton wool</a:t>
              </a:r>
              <a:endParaRPr lang="en-US" sz="1200" dirty="0"/>
            </a:p>
          </p:txBody>
        </p:sp>
        <p:sp>
          <p:nvSpPr>
            <p:cNvPr id="12" name="TextBox 11"/>
            <p:cNvSpPr txBox="1"/>
            <p:nvPr/>
          </p:nvSpPr>
          <p:spPr>
            <a:xfrm>
              <a:off x="3203848" y="2802994"/>
              <a:ext cx="514755" cy="553998"/>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Wet</a:t>
              </a:r>
            </a:p>
            <a:p>
              <a:pPr>
                <a:tabLst>
                  <a:tab pos="1547813" algn="l"/>
                  <a:tab pos="3200400" algn="l"/>
                  <a:tab pos="4806950" algn="l"/>
                  <a:tab pos="6459538" algn="l"/>
                </a:tabLst>
              </a:pPr>
              <a:r>
                <a:rPr lang="en-US" sz="1200" b="1" dirty="0" smtClean="0"/>
                <a:t>Cotton</a:t>
              </a:r>
            </a:p>
            <a:p>
              <a:pPr>
                <a:tabLst>
                  <a:tab pos="1547813" algn="l"/>
                  <a:tab pos="3200400" algn="l"/>
                  <a:tab pos="4806950" algn="l"/>
                  <a:tab pos="6459538" algn="l"/>
                </a:tabLst>
              </a:pPr>
              <a:r>
                <a:rPr lang="en-US" sz="1200" b="1" dirty="0" smtClean="0"/>
                <a:t>Wool</a:t>
              </a:r>
              <a:endParaRPr lang="en-US" sz="1200" dirty="0"/>
            </a:p>
          </p:txBody>
        </p:sp>
        <p:sp>
          <p:nvSpPr>
            <p:cNvPr id="13" name="TextBox 12"/>
            <p:cNvSpPr txBox="1"/>
            <p:nvPr/>
          </p:nvSpPr>
          <p:spPr>
            <a:xfrm>
              <a:off x="4860032" y="2780928"/>
              <a:ext cx="514755" cy="553998"/>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Wet</a:t>
              </a:r>
            </a:p>
            <a:p>
              <a:pPr>
                <a:tabLst>
                  <a:tab pos="1547813" algn="l"/>
                  <a:tab pos="3200400" algn="l"/>
                  <a:tab pos="4806950" algn="l"/>
                  <a:tab pos="6459538" algn="l"/>
                </a:tabLst>
              </a:pPr>
              <a:r>
                <a:rPr lang="en-US" sz="1200" b="1" dirty="0" smtClean="0"/>
                <a:t>Cotton</a:t>
              </a:r>
            </a:p>
            <a:p>
              <a:pPr>
                <a:tabLst>
                  <a:tab pos="1547813" algn="l"/>
                  <a:tab pos="3200400" algn="l"/>
                  <a:tab pos="4806950" algn="l"/>
                  <a:tab pos="6459538" algn="l"/>
                </a:tabLst>
              </a:pPr>
              <a:r>
                <a:rPr lang="en-US" sz="1200" b="1" dirty="0" smtClean="0"/>
                <a:t>Wool</a:t>
              </a:r>
              <a:endParaRPr lang="en-US" sz="1200" dirty="0"/>
            </a:p>
          </p:txBody>
        </p:sp>
        <p:sp>
          <p:nvSpPr>
            <p:cNvPr id="14" name="TextBox 13"/>
            <p:cNvSpPr txBox="1"/>
            <p:nvPr/>
          </p:nvSpPr>
          <p:spPr>
            <a:xfrm>
              <a:off x="6505517" y="2780928"/>
              <a:ext cx="514755" cy="553998"/>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Wet</a:t>
              </a:r>
            </a:p>
            <a:p>
              <a:pPr>
                <a:tabLst>
                  <a:tab pos="1547813" algn="l"/>
                  <a:tab pos="3200400" algn="l"/>
                  <a:tab pos="4806950" algn="l"/>
                  <a:tab pos="6459538" algn="l"/>
                </a:tabLst>
              </a:pPr>
              <a:r>
                <a:rPr lang="en-US" sz="1200" b="1" dirty="0" smtClean="0"/>
                <a:t>Cotton</a:t>
              </a:r>
            </a:p>
            <a:p>
              <a:pPr>
                <a:tabLst>
                  <a:tab pos="1547813" algn="l"/>
                  <a:tab pos="3200400" algn="l"/>
                  <a:tab pos="4806950" algn="l"/>
                  <a:tab pos="6459538" algn="l"/>
                </a:tabLst>
              </a:pPr>
              <a:r>
                <a:rPr lang="en-US" sz="1200" b="1" dirty="0" smtClean="0"/>
                <a:t>Wool</a:t>
              </a:r>
              <a:endParaRPr lang="en-US" sz="1200" dirty="0"/>
            </a:p>
          </p:txBody>
        </p:sp>
        <p:sp>
          <p:nvSpPr>
            <p:cNvPr id="15" name="TextBox 14"/>
            <p:cNvSpPr txBox="1"/>
            <p:nvPr/>
          </p:nvSpPr>
          <p:spPr>
            <a:xfrm>
              <a:off x="8100392" y="2802994"/>
              <a:ext cx="514755" cy="553998"/>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Dry</a:t>
              </a:r>
            </a:p>
            <a:p>
              <a:pPr>
                <a:tabLst>
                  <a:tab pos="1547813" algn="l"/>
                  <a:tab pos="3200400" algn="l"/>
                  <a:tab pos="4806950" algn="l"/>
                  <a:tab pos="6459538" algn="l"/>
                </a:tabLst>
              </a:pPr>
              <a:r>
                <a:rPr lang="en-US" sz="1200" b="1" dirty="0" smtClean="0"/>
                <a:t>Cotton</a:t>
              </a:r>
            </a:p>
            <a:p>
              <a:pPr>
                <a:tabLst>
                  <a:tab pos="1547813" algn="l"/>
                  <a:tab pos="3200400" algn="l"/>
                  <a:tab pos="4806950" algn="l"/>
                  <a:tab pos="6459538" algn="l"/>
                </a:tabLst>
              </a:pPr>
              <a:r>
                <a:rPr lang="en-US" sz="1200" b="1" dirty="0" smtClean="0"/>
                <a:t>Wool</a:t>
              </a:r>
              <a:endParaRPr lang="en-US" sz="1200" dirty="0"/>
            </a:p>
          </p:txBody>
        </p:sp>
        <p:sp>
          <p:nvSpPr>
            <p:cNvPr id="16" name="TextBox 15"/>
            <p:cNvSpPr txBox="1"/>
            <p:nvPr/>
          </p:nvSpPr>
          <p:spPr>
            <a:xfrm>
              <a:off x="1578318" y="2261771"/>
              <a:ext cx="833442" cy="1785104"/>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Tomato seeds</a:t>
              </a:r>
            </a:p>
            <a:p>
              <a:pPr>
                <a:tabLst>
                  <a:tab pos="1547813" algn="l"/>
                  <a:tab pos="3200400" algn="l"/>
                  <a:tab pos="4806950" algn="l"/>
                  <a:tab pos="6459538" algn="l"/>
                </a:tabLst>
              </a:pPr>
              <a:endParaRPr lang="en-US" sz="800" b="1" dirty="0"/>
            </a:p>
            <a:p>
              <a:pPr>
                <a:tabLst>
                  <a:tab pos="1547813" algn="l"/>
                  <a:tab pos="3200400" algn="l"/>
                  <a:tab pos="4806950" algn="l"/>
                  <a:tab pos="6459538" algn="l"/>
                </a:tabLst>
              </a:pPr>
              <a:r>
                <a:rPr lang="en-US" sz="1200" b="1" dirty="0" smtClean="0"/>
                <a:t>Wet cotton wool</a:t>
              </a:r>
            </a:p>
            <a:p>
              <a:pPr>
                <a:tabLst>
                  <a:tab pos="1547813" algn="l"/>
                  <a:tab pos="3200400" algn="l"/>
                  <a:tab pos="4806950" algn="l"/>
                  <a:tab pos="6459538" algn="l"/>
                </a:tabLst>
              </a:pPr>
              <a:endParaRPr lang="en-US" sz="400" b="1" dirty="0"/>
            </a:p>
            <a:p>
              <a:pPr>
                <a:tabLst>
                  <a:tab pos="1547813" algn="l"/>
                  <a:tab pos="3200400" algn="l"/>
                  <a:tab pos="4806950" algn="l"/>
                  <a:tab pos="6459538" algn="l"/>
                </a:tabLst>
              </a:pPr>
              <a:r>
                <a:rPr lang="en-US" sz="1200" b="1" dirty="0" smtClean="0"/>
                <a:t>Perforated zinc platform</a:t>
              </a:r>
            </a:p>
            <a:p>
              <a:pPr>
                <a:tabLst>
                  <a:tab pos="1547813" algn="l"/>
                  <a:tab pos="3200400" algn="l"/>
                  <a:tab pos="4806950" algn="l"/>
                  <a:tab pos="6459538" algn="l"/>
                </a:tabLst>
              </a:pPr>
              <a:endParaRPr lang="en-US" sz="800" b="1" dirty="0"/>
            </a:p>
            <a:p>
              <a:pPr>
                <a:tabLst>
                  <a:tab pos="1547813" algn="l"/>
                  <a:tab pos="3200400" algn="l"/>
                  <a:tab pos="4806950" algn="l"/>
                  <a:tab pos="6459538" algn="l"/>
                </a:tabLst>
              </a:pPr>
              <a:r>
                <a:rPr lang="en-US" sz="1200" b="1" dirty="0" smtClean="0"/>
                <a:t>Water</a:t>
              </a:r>
              <a:endParaRPr lang="en-US" sz="1200" dirty="0"/>
            </a:p>
          </p:txBody>
        </p:sp>
        <p:sp>
          <p:nvSpPr>
            <p:cNvPr id="17" name="TextBox 16"/>
            <p:cNvSpPr txBox="1"/>
            <p:nvPr/>
          </p:nvSpPr>
          <p:spPr>
            <a:xfrm>
              <a:off x="4777056" y="3831431"/>
              <a:ext cx="514755"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Water</a:t>
              </a:r>
              <a:endParaRPr lang="en-US" sz="1200" dirty="0"/>
            </a:p>
          </p:txBody>
        </p:sp>
        <p:sp>
          <p:nvSpPr>
            <p:cNvPr id="20" name="TextBox 19"/>
            <p:cNvSpPr txBox="1"/>
            <p:nvPr/>
          </p:nvSpPr>
          <p:spPr>
            <a:xfrm>
              <a:off x="6411825" y="3831431"/>
              <a:ext cx="824471" cy="161610"/>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endParaRPr lang="en-US" sz="1200" dirty="0"/>
            </a:p>
          </p:txBody>
        </p:sp>
        <p:sp>
          <p:nvSpPr>
            <p:cNvPr id="18" name="TextBox 17"/>
            <p:cNvSpPr txBox="1"/>
            <p:nvPr/>
          </p:nvSpPr>
          <p:spPr>
            <a:xfrm>
              <a:off x="3193149" y="3861048"/>
              <a:ext cx="514755"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Water</a:t>
              </a:r>
              <a:endParaRPr lang="en-US" sz="1200" b="1" dirty="0"/>
            </a:p>
          </p:txBody>
        </p:sp>
        <p:sp>
          <p:nvSpPr>
            <p:cNvPr id="19" name="TextBox 18"/>
            <p:cNvSpPr txBox="1"/>
            <p:nvPr/>
          </p:nvSpPr>
          <p:spPr>
            <a:xfrm>
              <a:off x="1547664" y="3861048"/>
              <a:ext cx="514755"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Water</a:t>
              </a:r>
              <a:endParaRPr lang="en-US" sz="1200" dirty="0"/>
            </a:p>
          </p:txBody>
        </p:sp>
        <p:sp>
          <p:nvSpPr>
            <p:cNvPr id="10" name="TextBox 9"/>
            <p:cNvSpPr txBox="1"/>
            <p:nvPr/>
          </p:nvSpPr>
          <p:spPr>
            <a:xfrm>
              <a:off x="6435649" y="3923764"/>
              <a:ext cx="2024783" cy="369332"/>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err="1" smtClean="0"/>
                <a:t>pyrogallol</a:t>
              </a:r>
              <a:r>
                <a:rPr lang="en-US" sz="1200" b="1" dirty="0" smtClean="0"/>
                <a:t> in sodium hydroxide solution</a:t>
              </a:r>
              <a:endParaRPr lang="en-US" sz="1200" dirty="0"/>
            </a:p>
          </p:txBody>
        </p:sp>
        <p:sp>
          <p:nvSpPr>
            <p:cNvPr id="21" name="TextBox 20"/>
            <p:cNvSpPr txBox="1"/>
            <p:nvPr/>
          </p:nvSpPr>
          <p:spPr>
            <a:xfrm>
              <a:off x="664824" y="3702830"/>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A</a:t>
              </a:r>
              <a:endParaRPr lang="en-US" sz="1200" dirty="0"/>
            </a:p>
          </p:txBody>
        </p:sp>
        <p:sp>
          <p:nvSpPr>
            <p:cNvPr id="22" name="TextBox 21"/>
            <p:cNvSpPr txBox="1"/>
            <p:nvPr/>
          </p:nvSpPr>
          <p:spPr>
            <a:xfrm>
              <a:off x="2271609" y="3702830"/>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B</a:t>
              </a:r>
              <a:endParaRPr lang="en-US" sz="1200" dirty="0"/>
            </a:p>
          </p:txBody>
        </p:sp>
        <p:sp>
          <p:nvSpPr>
            <p:cNvPr id="23" name="TextBox 22"/>
            <p:cNvSpPr txBox="1"/>
            <p:nvPr/>
          </p:nvSpPr>
          <p:spPr>
            <a:xfrm>
              <a:off x="3887924" y="3717032"/>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C</a:t>
              </a:r>
              <a:endParaRPr lang="en-US" sz="1200" dirty="0"/>
            </a:p>
          </p:txBody>
        </p:sp>
        <p:sp>
          <p:nvSpPr>
            <p:cNvPr id="24" name="TextBox 23"/>
            <p:cNvSpPr txBox="1"/>
            <p:nvPr/>
          </p:nvSpPr>
          <p:spPr>
            <a:xfrm>
              <a:off x="5542624" y="3702830"/>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D</a:t>
              </a:r>
              <a:endParaRPr lang="en-US" sz="1200" dirty="0"/>
            </a:p>
          </p:txBody>
        </p:sp>
        <p:sp>
          <p:nvSpPr>
            <p:cNvPr id="25" name="TextBox 24"/>
            <p:cNvSpPr txBox="1"/>
            <p:nvPr/>
          </p:nvSpPr>
          <p:spPr>
            <a:xfrm>
              <a:off x="7186350" y="3667699"/>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E</a:t>
              </a:r>
              <a:endParaRPr lang="en-US" sz="1200" dirty="0"/>
            </a:p>
          </p:txBody>
        </p:sp>
        <p:sp>
          <p:nvSpPr>
            <p:cNvPr id="26" name="TextBox 25"/>
            <p:cNvSpPr txBox="1"/>
            <p:nvPr/>
          </p:nvSpPr>
          <p:spPr>
            <a:xfrm>
              <a:off x="664824" y="3717032"/>
              <a:ext cx="181504" cy="184666"/>
            </a:xfrm>
            <a:prstGeom prst="rect">
              <a:avLst/>
            </a:prstGeom>
            <a:solidFill>
              <a:schemeClr val="bg1"/>
            </a:solidFill>
          </p:spPr>
          <p:txBody>
            <a:bodyPr wrap="square" lIns="0" tIns="0" rIns="0" bIns="0" rtlCol="0">
              <a:spAutoFit/>
            </a:bodyPr>
            <a:lstStyle/>
            <a:p>
              <a:pPr>
                <a:tabLst>
                  <a:tab pos="1547813" algn="l"/>
                  <a:tab pos="3200400" algn="l"/>
                  <a:tab pos="4806950" algn="l"/>
                  <a:tab pos="6459538" algn="l"/>
                </a:tabLst>
              </a:pPr>
              <a:r>
                <a:rPr lang="en-US" sz="1200" b="1" dirty="0" smtClean="0"/>
                <a:t>A</a:t>
              </a:r>
              <a:endParaRPr lang="en-US" sz="1200" dirty="0"/>
            </a:p>
          </p:txBody>
        </p:sp>
      </p:grpSp>
      <p:sp>
        <p:nvSpPr>
          <p:cNvPr id="30" name="TextBox 29">
            <a:hlinkClick r:id="rId4" action="ppaction://hlinksldjump"/>
          </p:cNvPr>
          <p:cNvSpPr txBox="1"/>
          <p:nvPr/>
        </p:nvSpPr>
        <p:spPr>
          <a:xfrm>
            <a:off x="8388424" y="5301208"/>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92793889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700" dirty="0" smtClean="0"/>
              <a:t>16.4 </a:t>
            </a:r>
            <a:r>
              <a:rPr lang="en-US" sz="2700" dirty="0"/>
              <a:t>– Comparing </a:t>
            </a:r>
            <a:r>
              <a:rPr lang="en-US" sz="2700" dirty="0" smtClean="0"/>
              <a:t>Sexual </a:t>
            </a:r>
            <a:r>
              <a:rPr lang="en-US" sz="2700" dirty="0"/>
              <a:t>and </a:t>
            </a:r>
            <a:r>
              <a:rPr lang="en-US" sz="2700" dirty="0" smtClean="0"/>
              <a:t>Asexual Reproduction</a:t>
            </a:r>
            <a:endParaRPr lang="en-US" sz="27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943829"/>
            <a:ext cx="8727371" cy="4693593"/>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300" dirty="0" smtClean="0"/>
              <a:t>Many </a:t>
            </a:r>
            <a:r>
              <a:rPr lang="en-US" sz="2300" dirty="0"/>
              <a:t>plants can reproduce in two ways - asexually and sexually. Which is better?</a:t>
            </a:r>
          </a:p>
          <a:p>
            <a:pPr marL="342900" indent="-342900">
              <a:buClr>
                <a:srgbClr val="0070C0"/>
              </a:buClr>
              <a:buSzPct val="80000"/>
              <a:buFont typeface="Arial" panose="020B0604020202020204" pitchFamily="34" charset="0"/>
              <a:buChar char="►"/>
            </a:pPr>
            <a:r>
              <a:rPr lang="en-US" sz="2300" dirty="0"/>
              <a:t>In asexual reproduction, some of the parent’s cells divide by mitosis. This makes new cells that are genetically identical to the parent cell. They are clones. Asexual reproduction does not produce genetic variation.</a:t>
            </a:r>
          </a:p>
          <a:p>
            <a:pPr marL="342900" indent="-342900">
              <a:buClr>
                <a:srgbClr val="0070C0"/>
              </a:buClr>
              <a:buSzPct val="80000"/>
              <a:buFont typeface="Arial" panose="020B0604020202020204" pitchFamily="34" charset="0"/>
              <a:buChar char="►"/>
            </a:pPr>
            <a:r>
              <a:rPr lang="en-US" sz="2300" dirty="0"/>
              <a:t>But in sexual reproduction, some of the parent’s cells divide by meiosis. The new cells that are made are called gametes, and they have only half as many chromosomes as the parent cell. When two sets of chromosomes in the two gametes combine at fertilisation, a new combination of genes is produced. So sexual reproduction produces offspring that are genetically different from their parents.</a:t>
            </a:r>
          </a:p>
        </p:txBody>
      </p:sp>
      <p:sp>
        <p:nvSpPr>
          <p:cNvPr id="6" name="Rectangle 5"/>
          <p:cNvSpPr/>
          <p:nvPr/>
        </p:nvSpPr>
        <p:spPr>
          <a:xfrm>
            <a:off x="5231160" y="7572639"/>
            <a:ext cx="3672408" cy="584775"/>
          </a:xfrm>
          <a:prstGeom prst="rect">
            <a:avLst/>
          </a:prstGeom>
        </p:spPr>
        <p:txBody>
          <a:bodyPr wrap="square">
            <a:spAutoFit/>
          </a:bodyPr>
          <a:lstStyle/>
          <a:p>
            <a:pPr indent="339725">
              <a:buClr>
                <a:srgbClr val="C00000"/>
              </a:buClr>
              <a:buSzPct val="80000"/>
              <a:buFont typeface="Arial" panose="020B0604020202020204" pitchFamily="34" charset="0"/>
              <a:buChar char="▲"/>
            </a:pPr>
            <a:r>
              <a:rPr lang="en-US" sz="1600" b="1" dirty="0"/>
              <a:t>Figure </a:t>
            </a:r>
            <a:r>
              <a:rPr lang="en-US" sz="1600" b="1" dirty="0" smtClean="0"/>
              <a:t>16.13</a:t>
            </a:r>
            <a:r>
              <a:rPr lang="en-US" sz="1600" dirty="0" smtClean="0"/>
              <a:t> – Stages in germination of one type of bean used</a:t>
            </a:r>
            <a:endParaRPr lang="en-US" sz="1600" dirty="0"/>
          </a:p>
        </p:txBody>
      </p:sp>
      <p:sp>
        <p:nvSpPr>
          <p:cNvPr id="7" name="Rectangle 6">
            <a:hlinkClick r:id="rId3" action="ppaction://hlinkfile"/>
          </p:cNvPr>
          <p:cNvSpPr/>
          <p:nvPr/>
        </p:nvSpPr>
        <p:spPr>
          <a:xfrm>
            <a:off x="179512" y="1124744"/>
            <a:ext cx="8712968" cy="769441"/>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16.5</a:t>
            </a:r>
          </a:p>
          <a:p>
            <a:pPr indent="401638">
              <a:buClr>
                <a:srgbClr val="C00000"/>
              </a:buClr>
              <a:buSzPct val="80000"/>
              <a:buFont typeface="Arial" panose="020B0604020202020204" pitchFamily="34" charset="0"/>
              <a:buChar char="►"/>
              <a:tabLst>
                <a:tab pos="2420938" algn="l"/>
              </a:tabLst>
            </a:pPr>
            <a:r>
              <a:rPr lang="en-US" sz="2200" dirty="0" smtClean="0">
                <a:latin typeface="Arial" panose="020B0604020202020204" pitchFamily="34" charset="0"/>
                <a:cs typeface="Arial" panose="020B0604020202020204" pitchFamily="34" charset="0"/>
              </a:rPr>
              <a:t>To </a:t>
            </a:r>
            <a:r>
              <a:rPr lang="en-US" sz="2200" dirty="0">
                <a:latin typeface="Arial" panose="020B0604020202020204" pitchFamily="34" charset="0"/>
                <a:cs typeface="Arial" panose="020B0604020202020204" pitchFamily="34" charset="0"/>
              </a:rPr>
              <a:t>find the effect of storage time </a:t>
            </a:r>
            <a:r>
              <a:rPr lang="en-US" sz="2200" dirty="0" smtClean="0">
                <a:latin typeface="Arial" panose="020B0604020202020204" pitchFamily="34" charset="0"/>
                <a:cs typeface="Arial" panose="020B0604020202020204" pitchFamily="34" charset="0"/>
              </a:rPr>
              <a:t>on the </a:t>
            </a:r>
            <a:r>
              <a:rPr lang="en-US" sz="2200" dirty="0">
                <a:latin typeface="Arial" panose="020B0604020202020204" pitchFamily="34" charset="0"/>
                <a:cs typeface="Arial" panose="020B0604020202020204" pitchFamily="34" charset="0"/>
              </a:rPr>
              <a:t>germination rate of seeds</a:t>
            </a:r>
          </a:p>
        </p:txBody>
      </p:sp>
      <p:pic>
        <p:nvPicPr>
          <p:cNvPr id="9"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0901" y="866390"/>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388424" y="200103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10796082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700" dirty="0" smtClean="0"/>
              <a:t>16.4 </a:t>
            </a:r>
            <a:r>
              <a:rPr lang="en-US" sz="2700" dirty="0"/>
              <a:t>– Comparing </a:t>
            </a:r>
            <a:r>
              <a:rPr lang="en-US" sz="2700" dirty="0" smtClean="0"/>
              <a:t>Sexual </a:t>
            </a:r>
            <a:r>
              <a:rPr lang="en-US" sz="2700" dirty="0"/>
              <a:t>and </a:t>
            </a:r>
            <a:r>
              <a:rPr lang="en-US" sz="2700" dirty="0" smtClean="0"/>
              <a:t>Asexual Reproduction</a:t>
            </a:r>
            <a:endParaRPr lang="en-US" sz="27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124744"/>
            <a:ext cx="8727371" cy="3477875"/>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200" dirty="0"/>
              <a:t>Is it useful or not to have genetic variation among offspring? This depends on the circumstances.</a:t>
            </a:r>
          </a:p>
          <a:p>
            <a:pPr marL="342900" indent="-342900">
              <a:buClr>
                <a:srgbClr val="0070C0"/>
              </a:buClr>
              <a:buSzPct val="80000"/>
              <a:buFont typeface="Arial" panose="020B0604020202020204" pitchFamily="34" charset="0"/>
              <a:buChar char="►"/>
            </a:pPr>
            <a:r>
              <a:rPr lang="en-US" sz="2200" dirty="0"/>
              <a:t>Sometimes, it is a good thing not to have any variation. If a plant, for example, is growing well in a particular place, then it must be well adapted to its environment. If its offspring all inherit the same genes, then they will be equally well adapted and are likely to grow well. </a:t>
            </a:r>
            <a:r>
              <a:rPr lang="en-US" sz="2200" dirty="0" smtClean="0"/>
              <a:t>This </a:t>
            </a:r>
            <a:r>
              <a:rPr lang="en-US" sz="2200" dirty="0"/>
              <a:t>is especially true if there is plenty of space for them in that area. </a:t>
            </a:r>
            <a:endParaRPr lang="en-US" sz="2200" dirty="0" smtClean="0"/>
          </a:p>
          <a:p>
            <a:pPr marL="342900" indent="-342900">
              <a:buClr>
                <a:srgbClr val="0070C0"/>
              </a:buClr>
              <a:buSzPct val="80000"/>
              <a:buFont typeface="Arial" panose="020B0604020202020204" pitchFamily="34" charset="0"/>
              <a:buChar char="►"/>
            </a:pPr>
            <a:r>
              <a:rPr lang="en-US" sz="2200" dirty="0" smtClean="0"/>
              <a:t>However</a:t>
            </a:r>
            <a:r>
              <a:rPr lang="en-US" sz="2200" dirty="0"/>
              <a:t>, if it is getting crowded, then it may not be a good thing for the parent to produce new offspring that grow all around it.</a:t>
            </a:r>
          </a:p>
        </p:txBody>
      </p:sp>
      <p:sp>
        <p:nvSpPr>
          <p:cNvPr id="6" name="Rectangle 5"/>
          <p:cNvSpPr/>
          <p:nvPr/>
        </p:nvSpPr>
        <p:spPr>
          <a:xfrm>
            <a:off x="251520" y="4653136"/>
            <a:ext cx="4608512" cy="1754326"/>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b="1" dirty="0"/>
              <a:t>Figure 16.15</a:t>
            </a:r>
            <a:r>
              <a:rPr lang="en-US" dirty="0"/>
              <a:t> </a:t>
            </a:r>
            <a:r>
              <a:rPr lang="en-US" dirty="0" smtClean="0"/>
              <a:t>- All </a:t>
            </a:r>
            <a:r>
              <a:rPr lang="en-US" dirty="0"/>
              <a:t>the roses in each row are genetically identical to each other - they have been produced using asexual reproduction</a:t>
            </a:r>
            <a:r>
              <a:rPr lang="en-US" dirty="0" smtClean="0"/>
              <a:t>. The </a:t>
            </a:r>
            <a:r>
              <a:rPr lang="en-US" dirty="0"/>
              <a:t>different varieties of roses have been produced using sexual reproduction.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4048" y="4591060"/>
            <a:ext cx="3888432" cy="2078300"/>
          </a:xfrm>
          <a:prstGeom prst="rect">
            <a:avLst/>
          </a:prstGeom>
        </p:spPr>
      </p:pic>
      <p:sp>
        <p:nvSpPr>
          <p:cNvPr id="10" name="TextBox 9">
            <a:hlinkClick r:id="rId4" action="ppaction://hlinksldjump"/>
          </p:cNvPr>
          <p:cNvSpPr txBox="1"/>
          <p:nvPr/>
        </p:nvSpPr>
        <p:spPr>
          <a:xfrm>
            <a:off x="8460432" y="308115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11610083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700" dirty="0" smtClean="0"/>
              <a:t>16.4 </a:t>
            </a:r>
            <a:r>
              <a:rPr lang="en-US" sz="2700" dirty="0"/>
              <a:t>– Comparing </a:t>
            </a:r>
            <a:r>
              <a:rPr lang="en-US" sz="2700" dirty="0" smtClean="0"/>
              <a:t>Sexual </a:t>
            </a:r>
            <a:r>
              <a:rPr lang="en-US" sz="2700" dirty="0"/>
              <a:t>and </a:t>
            </a:r>
            <a:r>
              <a:rPr lang="en-US" sz="2700" dirty="0" smtClean="0"/>
              <a:t>Asexual Reproduction</a:t>
            </a:r>
            <a:endParaRPr lang="en-US" sz="27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124744"/>
            <a:ext cx="8727371" cy="3785652"/>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Another advantage of asexual reproduction is that a single organism can reproduce on its own. It does not need to wait to be pollinated, or to find a mate. This can be good if there are not many of those organisms around - perhaps there is only a single one growing in an isolated place. In that case, asexual reproduction is definitely the best option. Do remember, though, that even a single plant may be able to reproduce sexually, by using self-pollination.</a:t>
            </a:r>
          </a:p>
          <a:p>
            <a:pPr marL="342900" indent="-342900">
              <a:buClr>
                <a:srgbClr val="0070C0"/>
              </a:buClr>
              <a:buSzPct val="80000"/>
              <a:buFont typeface="Arial" panose="020B0604020202020204" pitchFamily="34" charset="0"/>
              <a:buChar char="►"/>
            </a:pPr>
            <a:r>
              <a:rPr lang="en-US" sz="2000" dirty="0"/>
              <a:t>However, if the plant is not doing very well in its environment, or if a new disease has come along to which it is not resistant, then it could be an advantage for its offspring to be genetically different from it. There is a good chance that at least some of the offspring </a:t>
            </a:r>
            <a:r>
              <a:rPr lang="en-US" sz="2000" dirty="0" smtClean="0"/>
              <a:t>may </a:t>
            </a:r>
            <a:r>
              <a:rPr lang="en-US" sz="2000" dirty="0"/>
              <a:t>be better adapted to that environment, or be </a:t>
            </a:r>
            <a:r>
              <a:rPr lang="en-US" sz="2000" dirty="0" smtClean="0"/>
              <a:t>resistant that </a:t>
            </a:r>
            <a:r>
              <a:rPr lang="en-US" sz="2000" dirty="0"/>
              <a:t>disease.</a:t>
            </a:r>
          </a:p>
        </p:txBody>
      </p:sp>
      <p:sp>
        <p:nvSpPr>
          <p:cNvPr id="6" name="Rectangle 5"/>
          <p:cNvSpPr/>
          <p:nvPr/>
        </p:nvSpPr>
        <p:spPr>
          <a:xfrm>
            <a:off x="251520" y="4915034"/>
            <a:ext cx="4608512" cy="1754326"/>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b="1" dirty="0"/>
              <a:t>Figure 16.15</a:t>
            </a:r>
            <a:r>
              <a:rPr lang="en-US" dirty="0"/>
              <a:t> </a:t>
            </a:r>
            <a:r>
              <a:rPr lang="en-US" dirty="0" smtClean="0"/>
              <a:t>- All </a:t>
            </a:r>
            <a:r>
              <a:rPr lang="en-US" dirty="0"/>
              <a:t>the roses in each row are genetically identical to each other - they have been produced using asexual reproduction</a:t>
            </a:r>
            <a:r>
              <a:rPr lang="en-US" dirty="0" smtClean="0"/>
              <a:t>. The </a:t>
            </a:r>
            <a:r>
              <a:rPr lang="en-US" dirty="0"/>
              <a:t>different varieties of roses have been produced using sexual reproduction.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4048" y="4869160"/>
            <a:ext cx="3888432" cy="1800200"/>
          </a:xfrm>
          <a:prstGeom prst="rect">
            <a:avLst/>
          </a:prstGeom>
        </p:spPr>
      </p:pic>
      <p:sp>
        <p:nvSpPr>
          <p:cNvPr id="7" name="TextBox 6">
            <a:hlinkClick r:id="rId4" action="ppaction://hlinksldjump"/>
          </p:cNvPr>
          <p:cNvSpPr txBox="1"/>
          <p:nvPr/>
        </p:nvSpPr>
        <p:spPr>
          <a:xfrm>
            <a:off x="8460432" y="243308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39657013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700" dirty="0" smtClean="0"/>
              <a:t>16.4 </a:t>
            </a:r>
            <a:r>
              <a:rPr lang="en-US" sz="2700" dirty="0"/>
              <a:t>– Comparing </a:t>
            </a:r>
            <a:r>
              <a:rPr lang="en-US" sz="2700" dirty="0" smtClean="0"/>
              <a:t>Sexual </a:t>
            </a:r>
            <a:r>
              <a:rPr lang="en-US" sz="2700" dirty="0"/>
              <a:t>and </a:t>
            </a:r>
            <a:r>
              <a:rPr lang="en-US" sz="2700" dirty="0" smtClean="0"/>
              <a:t>Asexual Reproduction</a:t>
            </a:r>
            <a:endParaRPr lang="en-US" sz="27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124744"/>
            <a:ext cx="8727371" cy="3647152"/>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100" dirty="0"/>
              <a:t>In flowering plants, sexual reproduction produces seeds, which are likely to be dispersed over a wide are a This spreads the offspring far away from the parents, so that they are less likely to compete with them. It </a:t>
            </a:r>
            <a:r>
              <a:rPr lang="en-US" sz="2100" dirty="0" smtClean="0"/>
              <a:t>also </a:t>
            </a:r>
            <a:r>
              <a:rPr lang="en-US" sz="2100" dirty="0"/>
              <a:t>allows them to </a:t>
            </a:r>
            <a:r>
              <a:rPr lang="en-US" sz="2100" dirty="0" err="1"/>
              <a:t>colonise</a:t>
            </a:r>
            <a:r>
              <a:rPr lang="en-US" sz="2100" dirty="0"/>
              <a:t> new areas.</a:t>
            </a:r>
          </a:p>
          <a:p>
            <a:pPr marL="342900" indent="-342900">
              <a:buClr>
                <a:srgbClr val="0070C0"/>
              </a:buClr>
              <a:buSzPct val="80000"/>
              <a:buFont typeface="Arial" panose="020B0604020202020204" pitchFamily="34" charset="0"/>
              <a:buChar char="►"/>
            </a:pPr>
            <a:r>
              <a:rPr lang="en-US" sz="2100" dirty="0"/>
              <a:t>You will find out more about variation, and its importance for evolution, in Chapter 19.</a:t>
            </a:r>
          </a:p>
          <a:p>
            <a:pPr marL="342900" indent="-342900">
              <a:buClr>
                <a:srgbClr val="0070C0"/>
              </a:buClr>
              <a:buSzPct val="80000"/>
              <a:buFont typeface="Arial" panose="020B0604020202020204" pitchFamily="34" charset="0"/>
              <a:buChar char="►"/>
            </a:pPr>
            <a:r>
              <a:rPr lang="en-US" sz="2100" dirty="0"/>
              <a:t>Farmers and other commercial plant growers also make use of these two possible methods of propagating their plants. For example, if a rose grower wants to produce many more rose plants that will have flowers exactly the same as the parent plant, they will use asexual reproduction (Figure 16.15). </a:t>
            </a:r>
            <a:endParaRPr lang="en-US" sz="2100" dirty="0" smtClean="0"/>
          </a:p>
        </p:txBody>
      </p:sp>
      <p:sp>
        <p:nvSpPr>
          <p:cNvPr id="6" name="Rectangle 5"/>
          <p:cNvSpPr/>
          <p:nvPr/>
        </p:nvSpPr>
        <p:spPr>
          <a:xfrm>
            <a:off x="251520" y="4915034"/>
            <a:ext cx="4608512" cy="1754326"/>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b="1" dirty="0"/>
              <a:t>Figure 16.15</a:t>
            </a:r>
            <a:r>
              <a:rPr lang="en-US" dirty="0"/>
              <a:t> </a:t>
            </a:r>
            <a:r>
              <a:rPr lang="en-US" dirty="0" smtClean="0"/>
              <a:t>- All </a:t>
            </a:r>
            <a:r>
              <a:rPr lang="en-US" dirty="0"/>
              <a:t>the roses in each row are genetically identical to each other - they have been produced using asexual reproduction</a:t>
            </a:r>
            <a:r>
              <a:rPr lang="en-US" dirty="0" smtClean="0"/>
              <a:t>. The </a:t>
            </a:r>
            <a:r>
              <a:rPr lang="en-US" dirty="0"/>
              <a:t>different varieties of roses have been produced using sexual reproduction.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4048" y="4869160"/>
            <a:ext cx="3888432" cy="1800200"/>
          </a:xfrm>
          <a:prstGeom prst="rect">
            <a:avLst/>
          </a:prstGeom>
        </p:spPr>
      </p:pic>
      <p:sp>
        <p:nvSpPr>
          <p:cNvPr id="7" name="TextBox 6">
            <a:hlinkClick r:id="rId4" action="ppaction://hlinksldjump"/>
          </p:cNvPr>
          <p:cNvSpPr txBox="1"/>
          <p:nvPr/>
        </p:nvSpPr>
        <p:spPr>
          <a:xfrm>
            <a:off x="8460432" y="2073042"/>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403488551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700" dirty="0" smtClean="0"/>
              <a:t>16.4 </a:t>
            </a:r>
            <a:r>
              <a:rPr lang="en-US" sz="2700" dirty="0"/>
              <a:t>– Comparing </a:t>
            </a:r>
            <a:r>
              <a:rPr lang="en-US" sz="2700" dirty="0" smtClean="0"/>
              <a:t>Sexual </a:t>
            </a:r>
            <a:r>
              <a:rPr lang="en-US" sz="2700" dirty="0"/>
              <a:t>and </a:t>
            </a:r>
            <a:r>
              <a:rPr lang="en-US" sz="2700" dirty="0" smtClean="0"/>
              <a:t>Asexual Reproduction</a:t>
            </a:r>
            <a:endParaRPr lang="en-US" sz="2700" dirty="0"/>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208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65109" y="1124744"/>
            <a:ext cx="8727371" cy="3477875"/>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smtClean="0"/>
              <a:t>But </a:t>
            </a:r>
            <a:r>
              <a:rPr lang="en-US" sz="2000" dirty="0"/>
              <a:t>if they want to produce a new variety of rose, they will breed together two different rose plants, using sexual reproduction. They can then grow the seeds that are produced, each of which will grow into a plant that isn’t quite the same as any of the others. With luck, one of these might prove to be a commercial success.</a:t>
            </a:r>
          </a:p>
          <a:p>
            <a:pPr marL="342900" indent="-342900">
              <a:buClr>
                <a:srgbClr val="0070C0"/>
              </a:buClr>
              <a:buSzPct val="80000"/>
              <a:buFont typeface="Arial" panose="020B0604020202020204" pitchFamily="34" charset="0"/>
              <a:buChar char="►"/>
            </a:pPr>
            <a:r>
              <a:rPr lang="en-US" sz="2000" dirty="0"/>
              <a:t>We have seen that, if growers rely on producing new plants by asexual reproduction over long periods of time, they run the risk of all their plants becoming vulnerable to attack by a pest or disease. This has happened with some varieties of bananas. Breeders are now going back to wild banana plants, and trying new </a:t>
            </a:r>
            <a:r>
              <a:rPr lang="en-US" sz="2000" dirty="0" smtClean="0"/>
              <a:t>breeding programs</a:t>
            </a:r>
            <a:r>
              <a:rPr lang="en-US" sz="2000" dirty="0"/>
              <a:t>, using sexual reproduction, to try I :o produce new varieties to replace the old ones.</a:t>
            </a:r>
          </a:p>
        </p:txBody>
      </p:sp>
      <p:sp>
        <p:nvSpPr>
          <p:cNvPr id="6" name="Rectangle 5"/>
          <p:cNvSpPr/>
          <p:nvPr/>
        </p:nvSpPr>
        <p:spPr>
          <a:xfrm>
            <a:off x="251520" y="4915034"/>
            <a:ext cx="4608512" cy="1754326"/>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b="1" dirty="0"/>
              <a:t>Figure 16.15</a:t>
            </a:r>
            <a:r>
              <a:rPr lang="en-US" dirty="0"/>
              <a:t> </a:t>
            </a:r>
            <a:r>
              <a:rPr lang="en-US" dirty="0" smtClean="0"/>
              <a:t>- All </a:t>
            </a:r>
            <a:r>
              <a:rPr lang="en-US" dirty="0"/>
              <a:t>the roses in each row are genetically identical to each other - they have been produced using asexual reproduction</a:t>
            </a:r>
            <a:r>
              <a:rPr lang="en-US" dirty="0" smtClean="0"/>
              <a:t>. The </a:t>
            </a:r>
            <a:r>
              <a:rPr lang="en-US" dirty="0"/>
              <a:t>different varieties of roses have been produced using sexual reproduction.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4048" y="4869160"/>
            <a:ext cx="3888432" cy="1800200"/>
          </a:xfrm>
          <a:prstGeom prst="rect">
            <a:avLst/>
          </a:prstGeom>
        </p:spPr>
      </p:pic>
      <p:sp>
        <p:nvSpPr>
          <p:cNvPr id="7" name="TextBox 6">
            <a:hlinkClick r:id="rId4" action="ppaction://hlinksldjump"/>
          </p:cNvPr>
          <p:cNvSpPr txBox="1"/>
          <p:nvPr/>
        </p:nvSpPr>
        <p:spPr>
          <a:xfrm>
            <a:off x="8460432" y="2204864"/>
            <a:ext cx="432047" cy="707886"/>
          </a:xfrm>
          <a:prstGeom prst="rect">
            <a:avLst/>
          </a:prstGeom>
          <a:noFill/>
        </p:spPr>
        <p:txBody>
          <a:bodyPr wrap="square" rtlCol="0">
            <a:spAutoFit/>
          </a:bodyPr>
          <a:lstStyle/>
          <a:p>
            <a:r>
              <a:rPr lang="en-US" sz="4000" b="1" dirty="0" smtClean="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99932907"/>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2600" dirty="0"/>
              <a:t>16.4 – Comparing Sexual and Asexual Reproduction</a:t>
            </a:r>
          </a:p>
        </p:txBody>
      </p:sp>
      <p:sp>
        <p:nvSpPr>
          <p:cNvPr id="4" name="Round Same Side Corner Rectangle 3">
            <a:hlinkClick r:id="" action="ppaction://noaction"/>
          </p:cNvPr>
          <p:cNvSpPr/>
          <p:nvPr/>
        </p:nvSpPr>
        <p:spPr>
          <a:xfrm>
            <a:off x="7067364" y="694944"/>
            <a:ext cx="600980" cy="33832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208</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097182"/>
            <a:ext cx="8727370" cy="1477328"/>
          </a:xfrm>
          <a:prstGeom prst="rect">
            <a:avLst/>
          </a:prstGeom>
          <a:solidFill>
            <a:srgbClr val="F5FC9A"/>
          </a:solidFill>
          <a:ln w="38100">
            <a:solidFill>
              <a:schemeClr val="accent5">
                <a:lumMod val="50000"/>
              </a:schemeClr>
            </a:solidFill>
          </a:ln>
        </p:spPr>
        <p:txBody>
          <a:bodyPr wrap="square">
            <a:spAutoFit/>
          </a:bodyPr>
          <a:lstStyle/>
          <a:p>
            <a:pPr marL="971550" indent="-971550">
              <a:buClr>
                <a:srgbClr val="C00000"/>
              </a:buClr>
              <a:buSzPct val="80000"/>
              <a:tabLst>
                <a:tab pos="1312863" algn="l"/>
                <a:tab pos="2420938" algn="l"/>
              </a:tabLst>
            </a:pPr>
            <a:r>
              <a:rPr lang="en-US" b="1" dirty="0" smtClean="0">
                <a:solidFill>
                  <a:srgbClr val="C00000"/>
                </a:solidFill>
                <a:latin typeface="Arial" panose="020B0604020202020204" pitchFamily="34" charset="0"/>
                <a:cs typeface="Arial" panose="020B0604020202020204" pitchFamily="34" charset="0"/>
              </a:rPr>
              <a:t>Questions</a:t>
            </a:r>
            <a:endParaRPr lang="en-US" b="1" dirty="0">
              <a:solidFill>
                <a:srgbClr val="C00000"/>
              </a:solidFill>
              <a:latin typeface="Arial" panose="020B0604020202020204" pitchFamily="34" charset="0"/>
              <a:cs typeface="Arial" panose="020B0604020202020204" pitchFamily="34" charset="0"/>
            </a:endParaRPr>
          </a:p>
          <a:p>
            <a:pPr marL="742950" indent="-742950">
              <a:buClr>
                <a:srgbClr val="C00000"/>
              </a:buClr>
              <a:buSzPct val="80000"/>
              <a:tabLst>
                <a:tab pos="1312863" algn="l"/>
                <a:tab pos="2420938" algn="l"/>
              </a:tabLst>
            </a:pPr>
            <a:r>
              <a:rPr lang="en-US" b="1" dirty="0">
                <a:latin typeface="Arial" panose="020B0604020202020204" pitchFamily="34" charset="0"/>
                <a:cs typeface="Arial" panose="020B0604020202020204" pitchFamily="34" charset="0"/>
              </a:rPr>
              <a:t>16.26</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Do </a:t>
            </a:r>
            <a:r>
              <a:rPr lang="en-US" dirty="0">
                <a:latin typeface="Arial" panose="020B0604020202020204" pitchFamily="34" charset="0"/>
                <a:cs typeface="Arial" panose="020B0604020202020204" pitchFamily="34" charset="0"/>
              </a:rPr>
              <a:t>you think that cross-pollination is likely to result in more or less variation amongst the offspring than self-pollination? Explain your answer.</a:t>
            </a:r>
          </a:p>
          <a:p>
            <a:pPr marL="742950" indent="-742950">
              <a:buClr>
                <a:srgbClr val="C00000"/>
              </a:buClr>
              <a:buSzPct val="80000"/>
              <a:tabLst>
                <a:tab pos="1312863" algn="l"/>
                <a:tab pos="2420938" algn="l"/>
              </a:tabLst>
            </a:pPr>
            <a:r>
              <a:rPr lang="en-US" b="1" dirty="0">
                <a:latin typeface="Arial" panose="020B0604020202020204" pitchFamily="34" charset="0"/>
                <a:cs typeface="Arial" panose="020B0604020202020204" pitchFamily="34" charset="0"/>
              </a:rPr>
              <a:t>16.27</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Suggest </a:t>
            </a:r>
            <a:r>
              <a:rPr lang="en-US" dirty="0">
                <a:latin typeface="Arial" panose="020B0604020202020204" pitchFamily="34" charset="0"/>
                <a:cs typeface="Arial" panose="020B0604020202020204" pitchFamily="34" charset="0"/>
              </a:rPr>
              <a:t>some advantages and disadvantages of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self-pollination </a:t>
            </a:r>
            <a:r>
              <a:rPr lang="en-US" dirty="0">
                <a:latin typeface="Arial" panose="020B0604020202020204" pitchFamily="34" charset="0"/>
                <a:cs typeface="Arial" panose="020B0604020202020204" pitchFamily="34" charset="0"/>
              </a:rPr>
              <a:t>to a species of plant.</a:t>
            </a:r>
          </a:p>
        </p:txBody>
      </p:sp>
      <p:sp>
        <p:nvSpPr>
          <p:cNvPr id="9" name="Oval 8"/>
          <p:cNvSpPr/>
          <p:nvPr/>
        </p:nvSpPr>
        <p:spPr>
          <a:xfrm rot="1078849">
            <a:off x="8533205" y="981444"/>
            <a:ext cx="559766" cy="560039"/>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44408" y="162880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grpSp>
        <p:nvGrpSpPr>
          <p:cNvPr id="7" name="Group 6"/>
          <p:cNvGrpSpPr/>
          <p:nvPr/>
        </p:nvGrpSpPr>
        <p:grpSpPr>
          <a:xfrm>
            <a:off x="179512" y="2636912"/>
            <a:ext cx="8712967" cy="4017645"/>
            <a:chOff x="179512" y="6669360"/>
            <a:chExt cx="8712967" cy="4017645"/>
          </a:xfrm>
        </p:grpSpPr>
        <p:sp>
          <p:nvSpPr>
            <p:cNvPr id="10" name="Rectangle 9"/>
            <p:cNvSpPr/>
            <p:nvPr/>
          </p:nvSpPr>
          <p:spPr>
            <a:xfrm>
              <a:off x="179512" y="7101408"/>
              <a:ext cx="8712967" cy="3585597"/>
            </a:xfrm>
            <a:prstGeom prst="rect">
              <a:avLst/>
            </a:prstGeom>
            <a:solidFill>
              <a:schemeClr val="accent6">
                <a:lumMod val="20000"/>
                <a:lumOff val="80000"/>
              </a:schemeClr>
            </a:solidFill>
          </p:spPr>
          <p:txBody>
            <a:bodyPr wrap="square">
              <a:spAutoFit/>
            </a:bodyPr>
            <a:lstStyle/>
            <a:p>
              <a:pPr>
                <a:buClr>
                  <a:srgbClr val="C00000"/>
                </a:buClr>
                <a:buSzPct val="80000"/>
              </a:pPr>
              <a:r>
                <a:rPr lang="en-US" sz="1100" b="1" dirty="0" smtClean="0">
                  <a:latin typeface="Arial" panose="020B0604020202020204" pitchFamily="34" charset="0"/>
                  <a:cs typeface="Arial" panose="020B0604020202020204" pitchFamily="34" charset="0"/>
                </a:rPr>
                <a:t/>
              </a:r>
              <a:br>
                <a:rPr lang="en-US" sz="1100" b="1" dirty="0" smtClean="0">
                  <a:latin typeface="Arial" panose="020B0604020202020204" pitchFamily="34" charset="0"/>
                  <a:cs typeface="Arial" panose="020B0604020202020204" pitchFamily="34" charset="0"/>
                </a:rPr>
              </a:br>
              <a:r>
                <a:rPr lang="en-US" b="1" dirty="0" smtClean="0">
                  <a:latin typeface="Arial" panose="020B0604020202020204" pitchFamily="34" charset="0"/>
                  <a:cs typeface="Arial" panose="020B0604020202020204" pitchFamily="34" charset="0"/>
                </a:rPr>
                <a:t>You </a:t>
              </a:r>
              <a:r>
                <a:rPr lang="en-US"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dirty="0">
                  <a:latin typeface="Arial" panose="020B0604020202020204" pitchFamily="34" charset="0"/>
                  <a:cs typeface="Arial" panose="020B0604020202020204" pitchFamily="34" charset="0"/>
                </a:rPr>
                <a:t>the differences between asexual reproduction and sexual reproduction</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names of the parts of a flower, and what each part does</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how </a:t>
              </a:r>
              <a:r>
                <a:rPr lang="en-US" dirty="0">
                  <a:latin typeface="Arial" panose="020B0604020202020204" pitchFamily="34" charset="0"/>
                  <a:cs typeface="Arial" panose="020B0604020202020204" pitchFamily="34" charset="0"/>
                </a:rPr>
                <a:t>insect pollination and wind pollination take place</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differences </a:t>
              </a:r>
              <a:r>
                <a:rPr lang="en-US" dirty="0">
                  <a:latin typeface="Arial" panose="020B0604020202020204" pitchFamily="34" charset="0"/>
                  <a:cs typeface="Arial" panose="020B0604020202020204" pitchFamily="34" charset="0"/>
                </a:rPr>
                <a:t>between insect-pollinated and wind-pollinated flowers</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how </a:t>
              </a:r>
              <a:r>
                <a:rPr lang="en-US" dirty="0">
                  <a:latin typeface="Arial" panose="020B0604020202020204" pitchFamily="34" charset="0"/>
                  <a:cs typeface="Arial" panose="020B0604020202020204" pitchFamily="34" charset="0"/>
                </a:rPr>
                <a:t>fertilisation happens in a flower</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how </a:t>
              </a:r>
              <a:r>
                <a:rPr lang="en-US" dirty="0">
                  <a:latin typeface="Arial" panose="020B0604020202020204" pitchFamily="34" charset="0"/>
                  <a:cs typeface="Arial" panose="020B0604020202020204" pitchFamily="34" charset="0"/>
                </a:rPr>
                <a:t>to investigate the environmental conditions that seeds need to make them germinate</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advantages and disadvantages to a plant species of reproducing asexually or sexually</a:t>
              </a:r>
            </a:p>
            <a:p>
              <a:pPr marL="361950" indent="-361950">
                <a:buClr>
                  <a:srgbClr val="C00000"/>
                </a:buClr>
                <a:buSzPct val="80000"/>
                <a:buFont typeface="Wingdings" panose="05000000000000000000" pitchFamily="2" charset="2"/>
                <a:buChar char="v"/>
              </a:pP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advantages and disadvantages to farmers and other plant growers of making their plants reproduce asexually or sexually.</a:t>
              </a:r>
            </a:p>
          </p:txBody>
        </p:sp>
        <p:sp>
          <p:nvSpPr>
            <p:cNvPr id="11" name="Rounded Rectangle 1"/>
            <p:cNvSpPr/>
            <p:nvPr/>
          </p:nvSpPr>
          <p:spPr>
            <a:xfrm>
              <a:off x="179512" y="6669360"/>
              <a:ext cx="8695075" cy="648072"/>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1643782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 – End of Chapter Questions</a:t>
            </a:r>
            <a:endParaRPr lang="en-GB" sz="3400" b="1" dirty="0" smtClean="0"/>
          </a:p>
        </p:txBody>
      </p:sp>
      <p:sp>
        <p:nvSpPr>
          <p:cNvPr id="6" name="Rectangle 33"/>
          <p:cNvSpPr/>
          <p:nvPr/>
        </p:nvSpPr>
        <p:spPr>
          <a:xfrm>
            <a:off x="179512" y="1124744"/>
            <a:ext cx="8712968" cy="553641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457200" algn="l"/>
                <a:tab pos="2057400" algn="l"/>
                <a:tab pos="3486150" algn="l"/>
                <a:tab pos="5143500" algn="l"/>
                <a:tab pos="6686550" algn="l"/>
              </a:tabLst>
            </a:pPr>
            <a:r>
              <a:rPr lang="en-US" sz="1900" dirty="0" smtClean="0"/>
              <a:t>Match </a:t>
            </a:r>
            <a:r>
              <a:rPr lang="en-US" sz="1900" dirty="0"/>
              <a:t>each of these words with its </a:t>
            </a:r>
            <a:r>
              <a:rPr lang="en-US" sz="1900" dirty="0" smtClean="0"/>
              <a:t>definition.</a:t>
            </a:r>
            <a:br>
              <a:rPr lang="en-US" sz="1900" dirty="0" smtClean="0"/>
            </a:br>
            <a:r>
              <a:rPr lang="en-US" sz="1900" b="1" dirty="0" smtClean="0"/>
              <a:t>Fertilisation	gamete	meiosis	mitosis</a:t>
            </a:r>
            <a:r>
              <a:rPr lang="en-US" sz="1900" b="1" dirty="0"/>
              <a:t>	</a:t>
            </a:r>
            <a:r>
              <a:rPr lang="en-US" sz="1900" b="1" dirty="0" smtClean="0"/>
              <a:t>pollination	seed	zygote</a:t>
            </a:r>
          </a:p>
          <a:p>
            <a:pPr marL="857250" indent="-457200">
              <a:buClr>
                <a:srgbClr val="C00000"/>
              </a:buClr>
              <a:buFont typeface="+mj-lt"/>
              <a:buAutoNum type="alphaLcPeriod"/>
              <a:tabLst>
                <a:tab pos="1073150" algn="l"/>
                <a:tab pos="8435975" algn="r"/>
              </a:tabLst>
            </a:pPr>
            <a:r>
              <a:rPr lang="en-US" sz="1900" dirty="0" smtClean="0"/>
              <a:t>a </a:t>
            </a:r>
            <a:r>
              <a:rPr lang="en-US" sz="1900" dirty="0"/>
              <a:t>sex cell; it can be male or female </a:t>
            </a:r>
            <a:endParaRPr lang="en-US" sz="1900" dirty="0" smtClean="0"/>
          </a:p>
          <a:p>
            <a:pPr marL="857250" indent="-457200">
              <a:buClr>
                <a:srgbClr val="C00000"/>
              </a:buClr>
              <a:buFont typeface="+mj-lt"/>
              <a:buAutoNum type="alphaLcPeriod"/>
              <a:tabLst>
                <a:tab pos="1073150" algn="l"/>
                <a:tab pos="8435975" algn="r"/>
              </a:tabLst>
            </a:pPr>
            <a:r>
              <a:rPr lang="en-US" sz="1900" dirty="0" smtClean="0"/>
              <a:t>a </a:t>
            </a:r>
            <a:r>
              <a:rPr lang="en-US" sz="1900" dirty="0"/>
              <a:t>cell formed by the fusion of the nuclei of two gametes</a:t>
            </a:r>
          </a:p>
          <a:p>
            <a:pPr marL="857250" indent="-457200">
              <a:buClr>
                <a:srgbClr val="C00000"/>
              </a:buClr>
              <a:buFont typeface="+mj-lt"/>
              <a:buAutoNum type="alphaLcPeriod"/>
              <a:tabLst>
                <a:tab pos="1073150" algn="l"/>
                <a:tab pos="8435975" algn="r"/>
              </a:tabLst>
            </a:pPr>
            <a:r>
              <a:rPr lang="en-US" sz="1900" dirty="0" smtClean="0"/>
              <a:t>a </a:t>
            </a:r>
            <a:r>
              <a:rPr lang="en-US" sz="1900" dirty="0"/>
              <a:t>type of cell division used in growth and asexual reproduction, which produces new </a:t>
            </a:r>
            <a:r>
              <a:rPr lang="en-US" sz="1900" dirty="0" smtClean="0"/>
              <a:t>cells genetically </a:t>
            </a:r>
            <a:r>
              <a:rPr lang="en-US" sz="1900" dirty="0"/>
              <a:t>identical to the parent cell </a:t>
            </a:r>
            <a:endParaRPr lang="en-US" sz="1900" dirty="0" smtClean="0"/>
          </a:p>
          <a:p>
            <a:pPr marL="857250" indent="-457200">
              <a:buClr>
                <a:srgbClr val="C00000"/>
              </a:buClr>
              <a:buFont typeface="+mj-lt"/>
              <a:buAutoNum type="alphaLcPeriod"/>
              <a:tabLst>
                <a:tab pos="1073150" algn="l"/>
                <a:tab pos="8435975" algn="r"/>
              </a:tabLst>
            </a:pPr>
            <a:r>
              <a:rPr lang="en-US" sz="1900" dirty="0" smtClean="0"/>
              <a:t>the </a:t>
            </a:r>
            <a:r>
              <a:rPr lang="en-US" sz="1900" dirty="0"/>
              <a:t>transfer of pollen from an anther to a stigma</a:t>
            </a:r>
          </a:p>
          <a:p>
            <a:pPr marL="857250" indent="-457200">
              <a:buClr>
                <a:srgbClr val="C00000"/>
              </a:buClr>
              <a:buFont typeface="+mj-lt"/>
              <a:buAutoNum type="alphaLcPeriod"/>
              <a:tabLst>
                <a:tab pos="1073150" algn="l"/>
                <a:tab pos="8435975" algn="r"/>
              </a:tabLst>
            </a:pPr>
            <a:r>
              <a:rPr lang="en-US" sz="1900" dirty="0" smtClean="0"/>
              <a:t>an </a:t>
            </a:r>
            <a:r>
              <a:rPr lang="en-US" sz="1900" dirty="0"/>
              <a:t>ovule after fertilisation</a:t>
            </a:r>
          </a:p>
          <a:p>
            <a:pPr marL="857250" indent="-457200">
              <a:buClr>
                <a:srgbClr val="C00000"/>
              </a:buClr>
              <a:buFont typeface="+mj-lt"/>
              <a:buAutoNum type="alphaLcPeriod"/>
              <a:tabLst>
                <a:tab pos="1073150" algn="l"/>
                <a:tab pos="8435975" algn="r"/>
              </a:tabLst>
            </a:pPr>
            <a:r>
              <a:rPr lang="en-US" sz="1900" dirty="0"/>
              <a:t>the </a:t>
            </a:r>
            <a:r>
              <a:rPr lang="en-US" sz="1900" dirty="0" smtClean="0"/>
              <a:t>fusion of the </a:t>
            </a:r>
            <a:r>
              <a:rPr lang="en-US" sz="1900" dirty="0"/>
              <a:t>nuclei of two </a:t>
            </a:r>
            <a:r>
              <a:rPr lang="en-US" sz="1900" dirty="0" smtClean="0"/>
              <a:t>gametes</a:t>
            </a:r>
          </a:p>
          <a:p>
            <a:pPr marL="400050" indent="-400050">
              <a:buClr>
                <a:srgbClr val="C00000"/>
              </a:buClr>
              <a:buFont typeface="+mj-lt"/>
              <a:buAutoNum type="arabicPeriod" startAt="2"/>
              <a:tabLst>
                <a:tab pos="809625" algn="l"/>
                <a:tab pos="1073150" algn="l"/>
                <a:tab pos="8435975" algn="r"/>
              </a:tabLst>
            </a:pPr>
            <a:r>
              <a:rPr lang="en-US" sz="1900" dirty="0" smtClean="0"/>
              <a:t>Construct </a:t>
            </a:r>
            <a:r>
              <a:rPr lang="en-US" sz="1900" dirty="0"/>
              <a:t>a two-column table, with the headings Asexual reproduction and Sexual reproduction. Write each of these statements in the correct column.</a:t>
            </a:r>
          </a:p>
          <a:p>
            <a:pPr marL="742950" indent="-342900">
              <a:buClr>
                <a:srgbClr val="C00000"/>
              </a:buClr>
              <a:buFont typeface="Arial" panose="020B0604020202020204" pitchFamily="34" charset="0"/>
              <a:buChar char="•"/>
              <a:tabLst>
                <a:tab pos="1073150" algn="l"/>
                <a:tab pos="8435975" algn="r"/>
              </a:tabLst>
            </a:pPr>
            <a:r>
              <a:rPr lang="en-US" sz="1900" dirty="0" smtClean="0"/>
              <a:t>only </a:t>
            </a:r>
            <a:r>
              <a:rPr lang="en-US" sz="1900" dirty="0"/>
              <a:t>one parent involved</a:t>
            </a:r>
          </a:p>
          <a:p>
            <a:pPr marL="742950" indent="-342900">
              <a:buClr>
                <a:srgbClr val="C00000"/>
              </a:buClr>
              <a:buFont typeface="Arial" panose="020B0604020202020204" pitchFamily="34" charset="0"/>
              <a:buChar char="•"/>
              <a:tabLst>
                <a:tab pos="1073150" algn="l"/>
                <a:tab pos="8435975" algn="r"/>
              </a:tabLst>
            </a:pPr>
            <a:r>
              <a:rPr lang="en-US" sz="1900" dirty="0" smtClean="0"/>
              <a:t>one </a:t>
            </a:r>
            <a:r>
              <a:rPr lang="en-US" sz="1900" dirty="0"/>
              <a:t>or two parents involved</a:t>
            </a:r>
          </a:p>
          <a:p>
            <a:pPr marL="742950" indent="-342900">
              <a:buClr>
                <a:srgbClr val="C00000"/>
              </a:buClr>
              <a:buFont typeface="Arial" panose="020B0604020202020204" pitchFamily="34" charset="0"/>
              <a:buChar char="•"/>
              <a:tabLst>
                <a:tab pos="1073150" algn="l"/>
                <a:tab pos="8435975" algn="r"/>
              </a:tabLst>
            </a:pPr>
            <a:r>
              <a:rPr lang="en-US" sz="1900" dirty="0" smtClean="0"/>
              <a:t>involves </a:t>
            </a:r>
            <a:r>
              <a:rPr lang="en-US" sz="1900" dirty="0"/>
              <a:t>gametes</a:t>
            </a:r>
          </a:p>
          <a:p>
            <a:pPr marL="742950" indent="-342900">
              <a:buClr>
                <a:srgbClr val="C00000"/>
              </a:buClr>
              <a:buFont typeface="Arial" panose="020B0604020202020204" pitchFamily="34" charset="0"/>
              <a:buChar char="•"/>
              <a:tabLst>
                <a:tab pos="1073150" algn="l"/>
                <a:tab pos="8435975" algn="r"/>
              </a:tabLst>
            </a:pPr>
            <a:r>
              <a:rPr lang="en-US" sz="1900" dirty="0" smtClean="0"/>
              <a:t>involves </a:t>
            </a:r>
            <a:r>
              <a:rPr lang="en-US" sz="1900" dirty="0"/>
              <a:t>fertilisation</a:t>
            </a:r>
          </a:p>
          <a:p>
            <a:pPr marL="742950" indent="-342900">
              <a:buClr>
                <a:srgbClr val="C00000"/>
              </a:buClr>
              <a:buFont typeface="Arial" panose="020B0604020202020204" pitchFamily="34" charset="0"/>
              <a:buChar char="•"/>
              <a:tabLst>
                <a:tab pos="1073150" algn="l"/>
                <a:tab pos="8435975" algn="r"/>
              </a:tabLst>
            </a:pPr>
            <a:r>
              <a:rPr lang="en-US" sz="1900" dirty="0" smtClean="0"/>
              <a:t>zygote </a:t>
            </a:r>
            <a:r>
              <a:rPr lang="en-US" sz="1900" dirty="0"/>
              <a:t>formed</a:t>
            </a:r>
          </a:p>
          <a:p>
            <a:pPr marL="742950" indent="-342900">
              <a:buClr>
                <a:srgbClr val="C00000"/>
              </a:buClr>
              <a:buFont typeface="Arial" panose="020B0604020202020204" pitchFamily="34" charset="0"/>
              <a:buChar char="•"/>
              <a:tabLst>
                <a:tab pos="1073150" algn="l"/>
                <a:tab pos="8435975" algn="r"/>
              </a:tabLst>
            </a:pPr>
            <a:r>
              <a:rPr lang="en-US" sz="1900" dirty="0" smtClean="0"/>
              <a:t>all </a:t>
            </a:r>
            <a:r>
              <a:rPr lang="en-US" sz="1900" dirty="0"/>
              <a:t>offspring genetically identical</a:t>
            </a:r>
          </a:p>
          <a:p>
            <a:pPr marL="742950" indent="-342900">
              <a:buClr>
                <a:srgbClr val="C00000"/>
              </a:buClr>
              <a:buFont typeface="Arial" panose="020B0604020202020204" pitchFamily="34" charset="0"/>
              <a:buChar char="•"/>
              <a:tabLst>
                <a:tab pos="1073150" algn="l"/>
                <a:tab pos="8435975" algn="r"/>
              </a:tabLst>
            </a:pPr>
            <a:r>
              <a:rPr lang="en-US" sz="1900" dirty="0" smtClean="0"/>
              <a:t>genetic </a:t>
            </a:r>
            <a:r>
              <a:rPr lang="en-US" sz="1900" dirty="0"/>
              <a:t>variation among offspring</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209</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100392" y="4953942"/>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 – End of Chapter Questions</a:t>
            </a:r>
            <a:endParaRPr lang="en-GB" sz="3400" b="1" dirty="0" smtClean="0"/>
          </a:p>
        </p:txBody>
      </p:sp>
      <p:sp>
        <p:nvSpPr>
          <p:cNvPr id="6" name="Rectangle 33"/>
          <p:cNvSpPr/>
          <p:nvPr/>
        </p:nvSpPr>
        <p:spPr>
          <a:xfrm>
            <a:off x="179512" y="1124744"/>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39725" indent="-339725">
              <a:buClr>
                <a:srgbClr val="C00000"/>
              </a:buClr>
              <a:buFont typeface="+mj-lt"/>
              <a:buAutoNum type="arabicPeriod" startAt="3"/>
              <a:tabLst>
                <a:tab pos="2057400" algn="l"/>
                <a:tab pos="3486150" algn="l"/>
                <a:tab pos="5143500" algn="l"/>
                <a:tab pos="6686550" algn="l"/>
              </a:tabLst>
            </a:pPr>
            <a:r>
              <a:rPr lang="en-US" b="1" dirty="0" smtClean="0"/>
              <a:t>a</a:t>
            </a:r>
            <a:r>
              <a:rPr lang="en-US" dirty="0" smtClean="0"/>
              <a:t> </a:t>
            </a:r>
            <a:r>
              <a:rPr lang="en-US" dirty="0" err="1"/>
              <a:t>A</a:t>
            </a:r>
            <a:r>
              <a:rPr lang="en-US" dirty="0"/>
              <a:t> student investigated the </a:t>
            </a:r>
            <a:r>
              <a:rPr lang="en-US" dirty="0" smtClean="0"/>
              <a:t/>
            </a:r>
            <a:br>
              <a:rPr lang="en-US" dirty="0" smtClean="0"/>
            </a:br>
            <a:r>
              <a:rPr lang="en-US" dirty="0" smtClean="0"/>
              <a:t>conditions </a:t>
            </a:r>
            <a:r>
              <a:rPr lang="en-US" dirty="0"/>
              <a:t>needed for the </a:t>
            </a:r>
            <a:r>
              <a:rPr lang="en-US" dirty="0" smtClean="0"/>
              <a:t/>
            </a:r>
            <a:br>
              <a:rPr lang="en-US" dirty="0" smtClean="0"/>
            </a:br>
            <a:r>
              <a:rPr lang="en-US" dirty="0" smtClean="0"/>
              <a:t>germination </a:t>
            </a:r>
            <a:r>
              <a:rPr lang="en-US" dirty="0"/>
              <a:t>of mustard </a:t>
            </a:r>
            <a:r>
              <a:rPr lang="en-US" dirty="0" smtClean="0"/>
              <a:t/>
            </a:r>
            <a:br>
              <a:rPr lang="en-US" dirty="0" smtClean="0"/>
            </a:br>
            <a:r>
              <a:rPr lang="en-US" dirty="0" smtClean="0"/>
              <a:t>seeds</a:t>
            </a:r>
            <a:r>
              <a:rPr lang="en-US" dirty="0"/>
              <a:t>. The diagram below </a:t>
            </a:r>
            <a:r>
              <a:rPr lang="en-US" dirty="0" smtClean="0"/>
              <a:t/>
            </a:r>
            <a:br>
              <a:rPr lang="en-US" dirty="0" smtClean="0"/>
            </a:br>
            <a:r>
              <a:rPr lang="en-US" dirty="0" smtClean="0"/>
              <a:t>shows </a:t>
            </a:r>
            <a:r>
              <a:rPr lang="en-US" dirty="0"/>
              <a:t>the apparatus at the </a:t>
            </a:r>
            <a:r>
              <a:rPr lang="en-US" dirty="0" smtClean="0"/>
              <a:t/>
            </a:r>
            <a:br>
              <a:rPr lang="en-US" dirty="0" smtClean="0"/>
            </a:br>
            <a:r>
              <a:rPr lang="en-US" dirty="0" smtClean="0"/>
              <a:t>start </a:t>
            </a:r>
            <a:r>
              <a:rPr lang="en-US" dirty="0"/>
              <a:t>of his </a:t>
            </a:r>
            <a:r>
              <a:rPr lang="en-US" dirty="0" smtClean="0"/>
              <a:t>experiment.</a:t>
            </a:r>
            <a:br>
              <a:rPr lang="en-US" dirty="0" smtClean="0"/>
            </a:br>
            <a:r>
              <a:rPr lang="en-US" dirty="0" smtClean="0"/>
              <a:t>Tubes </a:t>
            </a:r>
            <a:r>
              <a:rPr lang="en-US" dirty="0"/>
              <a:t>A to D were placed </a:t>
            </a:r>
            <a:r>
              <a:rPr lang="en-US" dirty="0" smtClean="0"/>
              <a:t/>
            </a:r>
            <a:br>
              <a:rPr lang="en-US" dirty="0" smtClean="0"/>
            </a:br>
            <a:r>
              <a:rPr lang="en-US" dirty="0" smtClean="0"/>
              <a:t>in </a:t>
            </a:r>
            <a:r>
              <a:rPr lang="en-US" dirty="0"/>
              <a:t>the laboratory at room </a:t>
            </a:r>
            <a:r>
              <a:rPr lang="en-US" dirty="0" smtClean="0"/>
              <a:t/>
            </a:r>
            <a:br>
              <a:rPr lang="en-US" dirty="0" smtClean="0"/>
            </a:br>
            <a:r>
              <a:rPr lang="en-US" dirty="0" smtClean="0"/>
              <a:t>temperature</a:t>
            </a:r>
            <a:r>
              <a:rPr lang="en-US" dirty="0"/>
              <a:t>. Tube E was </a:t>
            </a:r>
            <a:r>
              <a:rPr lang="en-US" dirty="0" smtClean="0"/>
              <a:t/>
            </a:r>
            <a:br>
              <a:rPr lang="en-US" dirty="0" smtClean="0"/>
            </a:br>
            <a:r>
              <a:rPr lang="en-US" dirty="0" smtClean="0"/>
              <a:t>placed </a:t>
            </a:r>
            <a:r>
              <a:rPr lang="en-US" dirty="0"/>
              <a:t>in a freezer at -</a:t>
            </a:r>
            <a:r>
              <a:rPr lang="en-US" dirty="0" smtClean="0"/>
              <a:t>4°C.</a:t>
            </a:r>
          </a:p>
          <a:p>
            <a:pPr>
              <a:buClr>
                <a:srgbClr val="C00000"/>
              </a:buClr>
              <a:tabLst>
                <a:tab pos="457200" algn="l"/>
                <a:tab pos="2057400" algn="l"/>
                <a:tab pos="3486150" algn="l"/>
                <a:tab pos="5143500" algn="l"/>
                <a:tab pos="6686550" algn="l"/>
              </a:tabLst>
            </a:pPr>
            <a:endParaRPr lang="en-US" dirty="0" smtClean="0"/>
          </a:p>
          <a:p>
            <a:pPr>
              <a:buClr>
                <a:srgbClr val="C00000"/>
              </a:buClr>
              <a:tabLst>
                <a:tab pos="457200" algn="l"/>
                <a:tab pos="2057400" algn="l"/>
                <a:tab pos="3486150" algn="l"/>
                <a:tab pos="5143500" algn="l"/>
                <a:tab pos="6686550" algn="l"/>
              </a:tabLst>
            </a:pPr>
            <a:endParaRPr lang="en-US" sz="2800" dirty="0" smtClean="0"/>
          </a:p>
          <a:p>
            <a:pPr>
              <a:buClr>
                <a:srgbClr val="C00000"/>
              </a:buClr>
              <a:tabLst>
                <a:tab pos="457200" algn="l"/>
                <a:tab pos="2057400" algn="l"/>
                <a:tab pos="3486150" algn="l"/>
                <a:tab pos="5143500" algn="l"/>
                <a:tab pos="6686550" algn="l"/>
              </a:tabLst>
            </a:pPr>
            <a:endParaRPr lang="en-US" dirty="0"/>
          </a:p>
          <a:p>
            <a:pPr marL="857250" indent="-400050">
              <a:buClr>
                <a:srgbClr val="C00000"/>
              </a:buClr>
              <a:buFont typeface="+mj-lt"/>
              <a:buAutoNum type="romanLcPeriod"/>
              <a:tabLst>
                <a:tab pos="8286750" algn="r"/>
              </a:tabLst>
            </a:pPr>
            <a:r>
              <a:rPr lang="en-US" dirty="0" smtClean="0"/>
              <a:t>Which </a:t>
            </a:r>
            <a:r>
              <a:rPr lang="en-US" dirty="0"/>
              <a:t>one of these factors should the student have kept the same for all of the tubes? Choose from the list: age of seeds, amount of water, temperature</a:t>
            </a:r>
            <a:r>
              <a:rPr lang="en-US" dirty="0" smtClean="0"/>
              <a:t>.	[1]</a:t>
            </a:r>
            <a:endParaRPr lang="en-US" dirty="0"/>
          </a:p>
          <a:p>
            <a:pPr marL="857250" indent="-400050">
              <a:buClr>
                <a:srgbClr val="C00000"/>
              </a:buClr>
              <a:buFont typeface="+mj-lt"/>
              <a:buAutoNum type="romanLcPeriod"/>
              <a:tabLst>
                <a:tab pos="7943850" algn="r"/>
              </a:tabLst>
            </a:pPr>
            <a:r>
              <a:rPr lang="en-US" dirty="0" smtClean="0"/>
              <a:t>After </a:t>
            </a:r>
            <a:r>
              <a:rPr lang="en-US" dirty="0"/>
              <a:t>three days, the seeds in tubes B and D had </a:t>
            </a:r>
            <a:r>
              <a:rPr lang="en-US" dirty="0" smtClean="0"/>
              <a:t>germinated. The </a:t>
            </a:r>
            <a:r>
              <a:rPr lang="en-US" dirty="0"/>
              <a:t>seeds in all the other tubes had not </a:t>
            </a:r>
            <a:r>
              <a:rPr lang="en-US" dirty="0" smtClean="0"/>
              <a:t>germinated. Use </a:t>
            </a:r>
            <a:r>
              <a:rPr lang="en-US" dirty="0"/>
              <a:t>these results to deduce the conditions needed for the germination of mustard seeds</a:t>
            </a:r>
            <a:r>
              <a:rPr lang="en-US" dirty="0" smtClean="0"/>
              <a:t>.	[3]</a:t>
            </a: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210</a:t>
            </a:r>
            <a:endParaRPr lang="en-GB" sz="96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3616584" y="1196752"/>
            <a:ext cx="5210920" cy="3384376"/>
          </a:xfrm>
          <a:prstGeom prst="rect">
            <a:avLst/>
          </a:prstGeom>
        </p:spPr>
      </p:pic>
      <p:sp>
        <p:nvSpPr>
          <p:cNvPr id="10" name="TextBox 9">
            <a:hlinkClick r:id="rId4" action="ppaction://hlinkfile"/>
          </p:cNvPr>
          <p:cNvSpPr txBox="1"/>
          <p:nvPr/>
        </p:nvSpPr>
        <p:spPr>
          <a:xfrm>
            <a:off x="8356629" y="270892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79224844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 – End of Chapter Questions</a:t>
            </a:r>
            <a:endParaRPr lang="en-GB" sz="3400" b="1" dirty="0" smtClean="0"/>
          </a:p>
        </p:txBody>
      </p:sp>
      <p:sp>
        <p:nvSpPr>
          <p:cNvPr id="6" name="Rectangle 33"/>
          <p:cNvSpPr/>
          <p:nvPr/>
        </p:nvSpPr>
        <p:spPr>
          <a:xfrm>
            <a:off x="179512" y="1142950"/>
            <a:ext cx="8712968" cy="56507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3"/>
              <a:tabLst>
                <a:tab pos="457200" algn="l"/>
                <a:tab pos="2057400" algn="l"/>
                <a:tab pos="3486150" algn="l"/>
                <a:tab pos="5143500" algn="l"/>
                <a:tab pos="6686550" algn="l"/>
              </a:tabLst>
            </a:pPr>
            <a:r>
              <a:rPr lang="en-US" sz="2580" b="1" dirty="0"/>
              <a:t>b</a:t>
            </a:r>
            <a:r>
              <a:rPr lang="en-US" sz="2580" dirty="0"/>
              <a:t> In a tropical rainforest, the trees often grow very closely together, which reduces the amount of light reaching the forest </a:t>
            </a:r>
            <a:r>
              <a:rPr lang="en-US" sz="2580" dirty="0" smtClean="0"/>
              <a:t>floor.</a:t>
            </a:r>
            <a:br>
              <a:rPr lang="en-US" sz="2580" dirty="0" smtClean="0"/>
            </a:br>
            <a:r>
              <a:rPr lang="en-US" sz="2580" dirty="0" smtClean="0"/>
              <a:t>The </a:t>
            </a:r>
            <a:r>
              <a:rPr lang="en-US" sz="2580" dirty="0"/>
              <a:t>seeds of many species of rainforest trees will not germinate unless they get plenty of light.</a:t>
            </a:r>
          </a:p>
          <a:p>
            <a:pPr marL="857250" indent="-400050">
              <a:buClr>
                <a:srgbClr val="C00000"/>
              </a:buClr>
              <a:buFont typeface="+mj-lt"/>
              <a:buAutoNum type="romanLcPeriod"/>
              <a:tabLst>
                <a:tab pos="2057400" algn="l"/>
                <a:tab pos="3486150" algn="l"/>
                <a:tab pos="5143500" algn="l"/>
                <a:tab pos="6686550" algn="l"/>
              </a:tabLst>
            </a:pPr>
            <a:r>
              <a:rPr lang="en-US" sz="2580" dirty="0" smtClean="0"/>
              <a:t>Suggest </a:t>
            </a:r>
            <a:r>
              <a:rPr lang="en-US" sz="2580" dirty="0"/>
              <a:t>why this is an advantage to the seedlings</a:t>
            </a:r>
            <a:r>
              <a:rPr lang="en-US" sz="2580" dirty="0" smtClean="0"/>
              <a:t>. [1]</a:t>
            </a:r>
            <a:endParaRPr lang="en-US" sz="2580" dirty="0"/>
          </a:p>
          <a:p>
            <a:pPr marL="857250" indent="-400050">
              <a:buClr>
                <a:srgbClr val="C00000"/>
              </a:buClr>
              <a:buFont typeface="+mj-lt"/>
              <a:buAutoNum type="romanLcPeriod"/>
              <a:tabLst>
                <a:tab pos="8286750" algn="r"/>
              </a:tabLst>
            </a:pPr>
            <a:r>
              <a:rPr lang="en-US" sz="2580" dirty="0" smtClean="0"/>
              <a:t>In </a:t>
            </a:r>
            <a:r>
              <a:rPr lang="en-US" sz="2580" dirty="0"/>
              <a:t>a separate experiment the student used seeds of rainforest </a:t>
            </a:r>
            <a:r>
              <a:rPr lang="en-US" sz="2580" dirty="0" smtClean="0"/>
              <a:t>trees.	[1]</a:t>
            </a:r>
            <a:br>
              <a:rPr lang="en-US" sz="2580" dirty="0" smtClean="0"/>
            </a:br>
            <a:r>
              <a:rPr lang="en-US" sz="2580" dirty="0" smtClean="0"/>
              <a:t>State </a:t>
            </a:r>
            <a:r>
              <a:rPr lang="en-US" sz="2580" dirty="0"/>
              <a:t>the tube in the diagram above in which the result would differ from those he obtained for mustard seeds</a:t>
            </a:r>
            <a:r>
              <a:rPr lang="en-US" sz="2580" dirty="0" smtClean="0"/>
              <a:t>.	[1]</a:t>
            </a:r>
          </a:p>
          <a:p>
            <a:pPr>
              <a:buClr>
                <a:srgbClr val="C00000"/>
              </a:buClr>
              <a:tabLst>
                <a:tab pos="8515350" algn="r"/>
              </a:tabLst>
            </a:pPr>
            <a:r>
              <a:rPr lang="en-US" sz="2580" i="1" dirty="0" smtClean="0"/>
              <a:t>[</a:t>
            </a:r>
            <a:r>
              <a:rPr lang="en-US" sz="2580" i="1" dirty="0"/>
              <a:t>Cambridge IGCSE® Combined Science 0653/22, Question 4, May/June 2010]</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210</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12613" y="126876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126321211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 – End of Chapter Questions</a:t>
            </a:r>
            <a:endParaRPr lang="en-GB" sz="3400" b="1" dirty="0" smtClean="0"/>
          </a:p>
        </p:txBody>
      </p:sp>
      <p:sp>
        <p:nvSpPr>
          <p:cNvPr id="6" name="Rectangle 33"/>
          <p:cNvSpPr/>
          <p:nvPr/>
        </p:nvSpPr>
        <p:spPr>
          <a:xfrm>
            <a:off x="179512" y="1124744"/>
            <a:ext cx="8734929" cy="552133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3200400">
            <a:spAutoFit/>
          </a:bodyPr>
          <a:lstStyle/>
          <a:p>
            <a:pPr marL="514350" indent="-514350">
              <a:buClr>
                <a:srgbClr val="C00000"/>
              </a:buClr>
              <a:buFont typeface="+mj-lt"/>
              <a:buAutoNum type="arabicPeriod" startAt="4"/>
              <a:tabLst>
                <a:tab pos="457200" algn="l"/>
                <a:tab pos="2057400" algn="l"/>
                <a:tab pos="3486150" algn="l"/>
                <a:tab pos="5143500" algn="l"/>
                <a:tab pos="6686550" algn="l"/>
              </a:tabLst>
            </a:pPr>
            <a:r>
              <a:rPr lang="en-US" sz="2400" dirty="0"/>
              <a:t>The diagram below shows a banana plant producing suckers</a:t>
            </a:r>
            <a:r>
              <a:rPr lang="en-US" sz="2400" dirty="0" smtClean="0"/>
              <a:t>.</a:t>
            </a:r>
          </a:p>
          <a:p>
            <a:pPr marL="514350" indent="-514350">
              <a:buClr>
                <a:srgbClr val="C00000"/>
              </a:buClr>
              <a:buFont typeface="+mj-lt"/>
              <a:buAutoNum type="alphaLcPeriod"/>
              <a:tabLst>
                <a:tab pos="8515350" algn="r"/>
              </a:tabLst>
            </a:pPr>
            <a:r>
              <a:rPr lang="en-US" sz="2400" dirty="0" smtClean="0"/>
              <a:t>Name </a:t>
            </a:r>
            <a:r>
              <a:rPr lang="en-US" sz="2400" dirty="0"/>
              <a:t>the type of reproduction that is shown in the diagram. </a:t>
            </a:r>
            <a:r>
              <a:rPr lang="en-US" sz="2400" dirty="0" smtClean="0"/>
              <a:t>	[</a:t>
            </a:r>
            <a:r>
              <a:rPr lang="en-US" sz="2400" dirty="0"/>
              <a:t>1]</a:t>
            </a:r>
          </a:p>
          <a:p>
            <a:pPr marL="514350" indent="-514350">
              <a:buClr>
                <a:srgbClr val="C00000"/>
              </a:buClr>
              <a:buFont typeface="+mj-lt"/>
              <a:buAutoNum type="alphaLcPeriod"/>
              <a:tabLst>
                <a:tab pos="8515350" algn="r"/>
              </a:tabLst>
            </a:pPr>
            <a:r>
              <a:rPr lang="en-US" sz="2400" dirty="0" smtClean="0"/>
              <a:t>Describe </a:t>
            </a:r>
            <a:r>
              <a:rPr lang="en-US" sz="2400" dirty="0"/>
              <a:t>two advantages to the growers of banana plants of using this type </a:t>
            </a:r>
            <a:r>
              <a:rPr lang="en-US" sz="2400" dirty="0" smtClean="0"/>
              <a:t>of reproduction </a:t>
            </a:r>
            <a:r>
              <a:rPr lang="en-US" sz="2400" dirty="0"/>
              <a:t>to propagate their plants. </a:t>
            </a:r>
            <a:r>
              <a:rPr lang="en-US" sz="2400" dirty="0" smtClean="0"/>
              <a:t>	[</a:t>
            </a:r>
            <a:r>
              <a:rPr lang="en-US" sz="2400" dirty="0"/>
              <a:t>2]</a:t>
            </a:r>
          </a:p>
          <a:p>
            <a:pPr marL="514350" indent="-514350">
              <a:buClr>
                <a:srgbClr val="C00000"/>
              </a:buClr>
              <a:buFont typeface="+mj-lt"/>
              <a:buAutoNum type="alphaLcPeriod"/>
              <a:tabLst>
                <a:tab pos="8515350" algn="r"/>
              </a:tabLst>
            </a:pPr>
            <a:r>
              <a:rPr lang="en-US" sz="2400" dirty="0" smtClean="0"/>
              <a:t>Banana </a:t>
            </a:r>
            <a:r>
              <a:rPr lang="en-US" sz="2400" dirty="0"/>
              <a:t>plants can be killed by fungal diseases, such as black sigatoka and Panama </a:t>
            </a:r>
            <a:r>
              <a:rPr lang="en-US" sz="2400" dirty="0" smtClean="0"/>
              <a:t>disease.</a:t>
            </a:r>
            <a:br>
              <a:rPr lang="en-US" sz="2400" dirty="0" smtClean="0"/>
            </a:br>
            <a:r>
              <a:rPr lang="en-US" sz="2400" dirty="0" smtClean="0"/>
              <a:t>Explain </a:t>
            </a:r>
            <a:r>
              <a:rPr lang="en-US" sz="2400" dirty="0"/>
              <a:t>why a population of bananas produced by the method shown in the diagram </a:t>
            </a:r>
            <a:r>
              <a:rPr lang="en-US" sz="2400" dirty="0" smtClean="0"/>
              <a:t>could all </a:t>
            </a:r>
            <a:r>
              <a:rPr lang="en-US" sz="2400" dirty="0"/>
              <a:t>be wiped out by the same disease. </a:t>
            </a:r>
            <a:r>
              <a:rPr lang="en-US" sz="2400" dirty="0" smtClean="0"/>
              <a:t>	[</a:t>
            </a:r>
            <a:r>
              <a:rPr lang="en-US" sz="2400" dirty="0"/>
              <a:t>2]</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810417" y="1135782"/>
            <a:ext cx="3012709" cy="4741490"/>
          </a:xfrm>
          <a:prstGeom prst="rect">
            <a:avLst/>
          </a:prstGeom>
        </p:spPr>
      </p:pic>
      <p:sp>
        <p:nvSpPr>
          <p:cNvPr id="8" name="TextBox 7">
            <a:hlinkClick r:id="rId4" action="ppaction://hlinkfile"/>
          </p:cNvPr>
          <p:cNvSpPr txBox="1"/>
          <p:nvPr/>
        </p:nvSpPr>
        <p:spPr>
          <a:xfrm>
            <a:off x="8212613" y="522920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51972193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 – End of Chapter Questions</a:t>
            </a:r>
            <a:endParaRPr lang="en-GB" sz="3400" b="1" dirty="0" smtClean="0"/>
          </a:p>
        </p:txBody>
      </p:sp>
      <p:sp>
        <p:nvSpPr>
          <p:cNvPr id="6" name="Rectangle 33"/>
          <p:cNvSpPr/>
          <p:nvPr/>
        </p:nvSpPr>
        <p:spPr>
          <a:xfrm>
            <a:off x="179512" y="1089578"/>
            <a:ext cx="8734929" cy="575542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00050" indent="-400050">
              <a:buClr>
                <a:srgbClr val="C00000"/>
              </a:buClr>
              <a:buFont typeface="+mj-lt"/>
              <a:buAutoNum type="arabicPeriod" startAt="5"/>
              <a:tabLst>
                <a:tab pos="2057400" algn="l"/>
                <a:tab pos="3486150" algn="l"/>
                <a:tab pos="5143500" algn="l"/>
                <a:tab pos="6686550" algn="l"/>
              </a:tabLst>
            </a:pPr>
            <a:r>
              <a:rPr lang="en-US" sz="1840" dirty="0" smtClean="0"/>
              <a:t>The </a:t>
            </a:r>
            <a:r>
              <a:rPr lang="en-US" sz="1840" dirty="0"/>
              <a:t>diagram below shows two types of primrose </a:t>
            </a:r>
            <a:r>
              <a:rPr lang="en-US" sz="1840" dirty="0" smtClean="0"/>
              <a:t>flower. These </a:t>
            </a:r>
            <a:r>
              <a:rPr lang="en-US" sz="1840" dirty="0"/>
              <a:t>types of flower are often found growing close together. Any one primrose plant, however, only has one type of flower.</a:t>
            </a:r>
          </a:p>
          <a:p>
            <a:pPr marL="400050" indent="-400050">
              <a:buClr>
                <a:srgbClr val="C00000"/>
              </a:buClr>
              <a:buFont typeface="+mj-lt"/>
              <a:buAutoNum type="alphaLcPeriod"/>
              <a:tabLst>
                <a:tab pos="685800" algn="l"/>
                <a:tab pos="4343400" algn="r"/>
                <a:tab pos="8286750" algn="r"/>
              </a:tabLst>
            </a:pPr>
            <a:r>
              <a:rPr lang="en-US" sz="1840" dirty="0" smtClean="0"/>
              <a:t>Describe </a:t>
            </a:r>
            <a:r>
              <a:rPr lang="en-US" sz="1840" dirty="0"/>
              <a:t>the difference in the arrangement of the anthers and stigmas in the </a:t>
            </a:r>
            <a:r>
              <a:rPr lang="en-US" sz="1840" dirty="0" smtClean="0"/>
              <a:t>pin-eyed and </a:t>
            </a:r>
            <a:r>
              <a:rPr lang="en-US" sz="1840" dirty="0"/>
              <a:t>thrum-eyed primrose. [2]</a:t>
            </a:r>
          </a:p>
          <a:p>
            <a:pPr marL="400050" indent="-400050">
              <a:buClr>
                <a:srgbClr val="C00000"/>
              </a:buClr>
              <a:buFont typeface="+mj-lt"/>
              <a:buAutoNum type="alphaLcPeriod"/>
              <a:tabLst>
                <a:tab pos="685800" algn="l"/>
                <a:tab pos="4343400" algn="r"/>
                <a:tab pos="8286750" algn="r"/>
              </a:tabLst>
            </a:pPr>
            <a:r>
              <a:rPr lang="en-US" sz="1840" dirty="0" smtClean="0"/>
              <a:t>Primroses </a:t>
            </a:r>
            <a:r>
              <a:rPr lang="en-US" sz="1840" dirty="0"/>
              <a:t>are pollinated by insects, </a:t>
            </a:r>
            <a:r>
              <a:rPr lang="en-US" sz="1840" dirty="0" smtClean="0"/>
              <a:t/>
            </a:r>
            <a:br>
              <a:rPr lang="en-US" sz="1840" dirty="0" smtClean="0"/>
            </a:br>
            <a:r>
              <a:rPr lang="en-US" sz="1840" dirty="0" smtClean="0"/>
              <a:t>which reach </a:t>
            </a:r>
            <a:r>
              <a:rPr lang="en-US" sz="1840" dirty="0"/>
              <a:t>into the bottom of the </a:t>
            </a:r>
            <a:r>
              <a:rPr lang="en-US" sz="1840" dirty="0" smtClean="0"/>
              <a:t/>
            </a:r>
            <a:br>
              <a:rPr lang="en-US" sz="1840" dirty="0" smtClean="0"/>
            </a:br>
            <a:r>
              <a:rPr lang="en-US" sz="1840" dirty="0" smtClean="0"/>
              <a:t>flower to </a:t>
            </a:r>
            <a:r>
              <a:rPr lang="en-US" sz="1840" dirty="0"/>
              <a:t>get </a:t>
            </a:r>
            <a:r>
              <a:rPr lang="en-US" sz="1840" dirty="0" smtClean="0"/>
              <a:t>nectar. Which </a:t>
            </a:r>
            <a:r>
              <a:rPr lang="en-US" sz="1840" dirty="0"/>
              <a:t>part of </a:t>
            </a:r>
            <a:r>
              <a:rPr lang="en-US" sz="1840" dirty="0" smtClean="0"/>
              <a:t>the </a:t>
            </a:r>
            <a:br>
              <a:rPr lang="en-US" sz="1840" dirty="0" smtClean="0"/>
            </a:br>
            <a:r>
              <a:rPr lang="en-US" sz="1840" dirty="0" smtClean="0"/>
              <a:t>insect’s body would </a:t>
            </a:r>
            <a:r>
              <a:rPr lang="en-US" sz="1840" dirty="0"/>
              <a:t>pick up pollen in </a:t>
            </a:r>
            <a:r>
              <a:rPr lang="en-US" sz="1840" dirty="0" smtClean="0"/>
              <a:t/>
            </a:r>
            <a:br>
              <a:rPr lang="en-US" sz="1840" dirty="0" smtClean="0"/>
            </a:br>
            <a:r>
              <a:rPr lang="en-US" sz="1840" dirty="0" err="1" smtClean="0"/>
              <a:t>i</a:t>
            </a:r>
            <a:r>
              <a:rPr lang="en-US" sz="1840" dirty="0" smtClean="0"/>
              <a:t> 	a </a:t>
            </a:r>
            <a:r>
              <a:rPr lang="en-US" sz="1840" dirty="0"/>
              <a:t>pin-eyed primrose and </a:t>
            </a:r>
            <a:r>
              <a:rPr lang="en-US" sz="1840" dirty="0" smtClean="0"/>
              <a:t>	[1]</a:t>
            </a:r>
            <a:br>
              <a:rPr lang="en-US" sz="1840" dirty="0" smtClean="0"/>
            </a:br>
            <a:r>
              <a:rPr lang="en-US" sz="1840" dirty="0" smtClean="0"/>
              <a:t>ii 	a </a:t>
            </a:r>
            <a:r>
              <a:rPr lang="en-US" sz="1840" dirty="0"/>
              <a:t>thrum-eyed primrose? </a:t>
            </a:r>
            <a:r>
              <a:rPr lang="en-US" sz="1840" dirty="0" smtClean="0"/>
              <a:t>	[</a:t>
            </a:r>
            <a:r>
              <a:rPr lang="en-US" sz="1840" dirty="0"/>
              <a:t>1]</a:t>
            </a:r>
          </a:p>
          <a:p>
            <a:pPr marL="400050" indent="-400050">
              <a:buClr>
                <a:srgbClr val="C00000"/>
              </a:buClr>
              <a:buFont typeface="+mj-lt"/>
              <a:buAutoNum type="alphaLcPeriod"/>
              <a:tabLst>
                <a:tab pos="685800" algn="l"/>
                <a:tab pos="4343400" algn="r"/>
                <a:tab pos="8286750" algn="r"/>
              </a:tabLst>
            </a:pPr>
            <a:r>
              <a:rPr lang="en-US" sz="1840" dirty="0" smtClean="0"/>
              <a:t>Which </a:t>
            </a:r>
            <a:r>
              <a:rPr lang="en-US" sz="1840" dirty="0"/>
              <a:t>part of the insects body would </a:t>
            </a:r>
            <a:r>
              <a:rPr lang="en-US" sz="1840" dirty="0" smtClean="0"/>
              <a:t/>
            </a:r>
            <a:br>
              <a:rPr lang="en-US" sz="1840" dirty="0" smtClean="0"/>
            </a:br>
            <a:r>
              <a:rPr lang="en-US" sz="1840" dirty="0" smtClean="0"/>
              <a:t>touch </a:t>
            </a:r>
            <a:r>
              <a:rPr lang="en-US" sz="1840" dirty="0"/>
              <a:t>the stigma in </a:t>
            </a:r>
            <a:r>
              <a:rPr lang="en-US" sz="1840" dirty="0" smtClean="0"/>
              <a:t/>
            </a:r>
            <a:br>
              <a:rPr lang="en-US" sz="1840" dirty="0" smtClean="0"/>
            </a:br>
            <a:r>
              <a:rPr lang="en-US" sz="1840" dirty="0" err="1" smtClean="0"/>
              <a:t>i</a:t>
            </a:r>
            <a:r>
              <a:rPr lang="en-US" sz="1840" dirty="0" smtClean="0"/>
              <a:t> 	a </a:t>
            </a:r>
            <a:r>
              <a:rPr lang="en-US" sz="1840" dirty="0"/>
              <a:t>pin-eyed </a:t>
            </a:r>
            <a:r>
              <a:rPr lang="en-US" sz="1840" dirty="0" smtClean="0"/>
              <a:t>primrose </a:t>
            </a:r>
            <a:r>
              <a:rPr lang="en-US" sz="1840" dirty="0"/>
              <a:t>and </a:t>
            </a:r>
            <a:r>
              <a:rPr lang="en-US" sz="1840" dirty="0" smtClean="0"/>
              <a:t>	[1]</a:t>
            </a:r>
            <a:br>
              <a:rPr lang="en-US" sz="1840" dirty="0" smtClean="0"/>
            </a:br>
            <a:r>
              <a:rPr lang="en-US" sz="1840" dirty="0" smtClean="0"/>
              <a:t>ii 	a </a:t>
            </a:r>
            <a:r>
              <a:rPr lang="en-US" sz="1840" dirty="0"/>
              <a:t>thrum-eyed primrose? </a:t>
            </a:r>
            <a:r>
              <a:rPr lang="en-US" sz="1840" dirty="0" smtClean="0"/>
              <a:t>	[</a:t>
            </a:r>
            <a:r>
              <a:rPr lang="en-US" sz="1840" dirty="0"/>
              <a:t>1]</a:t>
            </a:r>
          </a:p>
          <a:p>
            <a:pPr marL="400050" indent="-400050">
              <a:buClr>
                <a:srgbClr val="C00000"/>
              </a:buClr>
              <a:buFont typeface="+mj-lt"/>
              <a:buAutoNum type="alphaLcPeriod"/>
              <a:tabLst>
                <a:tab pos="685800" algn="l"/>
                <a:tab pos="4343400" algn="r"/>
                <a:tab pos="8286750" algn="r"/>
              </a:tabLst>
            </a:pPr>
            <a:r>
              <a:rPr lang="en-US" sz="1840" dirty="0" smtClean="0"/>
              <a:t>Explain </a:t>
            </a:r>
            <a:r>
              <a:rPr lang="en-US" sz="1840" dirty="0"/>
              <a:t>how this will help to ensure that cross-pollination takes place. </a:t>
            </a:r>
            <a:r>
              <a:rPr lang="en-US" sz="1840" dirty="0" smtClean="0"/>
              <a:t>	[</a:t>
            </a:r>
            <a:r>
              <a:rPr lang="en-US" sz="1840" dirty="0"/>
              <a:t>3]</a:t>
            </a:r>
          </a:p>
          <a:p>
            <a:pPr marL="400050" indent="-400050">
              <a:buClr>
                <a:srgbClr val="C00000"/>
              </a:buClr>
              <a:buFont typeface="+mj-lt"/>
              <a:buAutoNum type="alphaLcPeriod"/>
              <a:tabLst>
                <a:tab pos="685800" algn="l"/>
                <a:tab pos="4343400" algn="r"/>
                <a:tab pos="8286750" algn="r"/>
              </a:tabLst>
            </a:pPr>
            <a:r>
              <a:rPr lang="en-US" sz="1840" dirty="0" smtClean="0"/>
              <a:t>Self-pollination </a:t>
            </a:r>
            <a:r>
              <a:rPr lang="en-US" sz="1840" dirty="0"/>
              <a:t>does sometimes occur in primroses. Would you expect it to occur more </a:t>
            </a:r>
            <a:r>
              <a:rPr lang="en-US" sz="1840" dirty="0" smtClean="0"/>
              <a:t>often in </a:t>
            </a:r>
            <a:r>
              <a:rPr lang="en-US" sz="1840" dirty="0"/>
              <a:t>pin-eyed or thrum-eyed primroses? Explain your answer. </a:t>
            </a:r>
            <a:r>
              <a:rPr lang="en-US" sz="1840" dirty="0" smtClean="0"/>
              <a:t>			[</a:t>
            </a:r>
            <a:r>
              <a:rPr lang="en-US" sz="1840" dirty="0"/>
              <a:t>2]</a:t>
            </a:r>
          </a:p>
          <a:p>
            <a:pPr marL="400050" indent="-400050">
              <a:buClr>
                <a:srgbClr val="C00000"/>
              </a:buClr>
              <a:buFont typeface="+mj-lt"/>
              <a:buAutoNum type="alphaLcPeriod"/>
              <a:tabLst>
                <a:tab pos="685800" algn="l"/>
                <a:tab pos="4343400" algn="r"/>
                <a:tab pos="8286750" algn="r"/>
              </a:tabLst>
            </a:pPr>
            <a:r>
              <a:rPr lang="en-US" sz="1840" dirty="0" smtClean="0"/>
              <a:t>Explain </a:t>
            </a:r>
            <a:r>
              <a:rPr lang="en-US" sz="1840" dirty="0"/>
              <a:t>the advantages of cross-pollination to a plant species. </a:t>
            </a:r>
            <a:r>
              <a:rPr lang="en-US" sz="1840" dirty="0" smtClean="0"/>
              <a:t>	[</a:t>
            </a:r>
            <a:r>
              <a:rPr lang="en-US" sz="1840" dirty="0"/>
              <a:t>2]</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211</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749250" y="2348880"/>
            <a:ext cx="4071222" cy="2808312"/>
          </a:xfrm>
          <a:prstGeom prst="rect">
            <a:avLst/>
          </a:prstGeom>
        </p:spPr>
      </p:pic>
      <p:sp>
        <p:nvSpPr>
          <p:cNvPr id="10" name="TextBox 9">
            <a:hlinkClick r:id="rId4" action="ppaction://hlinkfile"/>
          </p:cNvPr>
          <p:cNvSpPr txBox="1"/>
          <p:nvPr/>
        </p:nvSpPr>
        <p:spPr>
          <a:xfrm>
            <a:off x="8284621" y="4005064"/>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332342419"/>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16.1 – Workbook Questions</a:t>
            </a:r>
            <a:endParaRPr lang="en-GB" sz="3400" b="1" dirty="0" smtClean="0"/>
          </a:p>
        </p:txBody>
      </p:sp>
      <p:sp>
        <p:nvSpPr>
          <p:cNvPr id="6" name="Rectangle 33"/>
          <p:cNvSpPr/>
          <p:nvPr/>
        </p:nvSpPr>
        <p:spPr>
          <a:xfrm>
            <a:off x="179512" y="1089578"/>
            <a:ext cx="8734929" cy="55799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57200" indent="-457200">
              <a:buClr>
                <a:srgbClr val="C00000"/>
              </a:buClr>
              <a:buFont typeface="+mj-lt"/>
              <a:buAutoNum type="arabicPeriod"/>
              <a:tabLst>
                <a:tab pos="2057400" algn="l"/>
                <a:tab pos="8515350" algn="r"/>
              </a:tabLst>
            </a:pPr>
            <a:endParaRPr lang="en-US" sz="1840" dirty="0" smtClean="0"/>
          </a:p>
          <a:p>
            <a:pPr marL="457200" indent="-457200">
              <a:buClr>
                <a:srgbClr val="C00000"/>
              </a:buClr>
              <a:buFont typeface="+mj-lt"/>
              <a:buAutoNum type="arabicPeriod"/>
              <a:tabLst>
                <a:tab pos="2057400" algn="l"/>
                <a:tab pos="8515350" algn="r"/>
              </a:tabLst>
            </a:pPr>
            <a:endParaRPr lang="en-US" sz="1840" dirty="0"/>
          </a:p>
          <a:p>
            <a:pPr marL="457200" indent="-457200">
              <a:buClr>
                <a:srgbClr val="C00000"/>
              </a:buClr>
              <a:buFont typeface="+mj-lt"/>
              <a:buAutoNum type="arabicPeriod"/>
              <a:tabLst>
                <a:tab pos="2057400" algn="l"/>
                <a:tab pos="8515350" algn="r"/>
              </a:tabLst>
            </a:pPr>
            <a:endParaRPr lang="en-US" sz="1840" dirty="0" smtClean="0"/>
          </a:p>
          <a:p>
            <a:pPr marL="457200" indent="-457200">
              <a:buClr>
                <a:srgbClr val="C00000"/>
              </a:buClr>
              <a:buFont typeface="+mj-lt"/>
              <a:buAutoNum type="arabicPeriod"/>
              <a:tabLst>
                <a:tab pos="2057400" algn="l"/>
                <a:tab pos="8515350" algn="r"/>
              </a:tabLst>
            </a:pPr>
            <a:endParaRPr lang="en-US" sz="1840" dirty="0"/>
          </a:p>
          <a:p>
            <a:pPr marL="457200" indent="-457200">
              <a:buClr>
                <a:srgbClr val="C00000"/>
              </a:buClr>
              <a:buFont typeface="+mj-lt"/>
              <a:buAutoNum type="arabicPeriod"/>
              <a:tabLst>
                <a:tab pos="2057400" algn="l"/>
                <a:tab pos="8515350" algn="r"/>
              </a:tabLst>
            </a:pPr>
            <a:endParaRPr lang="en-US" sz="1840" dirty="0" smtClean="0"/>
          </a:p>
          <a:p>
            <a:pPr>
              <a:buClr>
                <a:srgbClr val="C00000"/>
              </a:buClr>
              <a:tabLst>
                <a:tab pos="2057400" algn="l"/>
                <a:tab pos="8515350" algn="r"/>
              </a:tabLst>
            </a:pPr>
            <a:endParaRPr lang="en-US" sz="700" dirty="0"/>
          </a:p>
          <a:p>
            <a:pPr>
              <a:buClr>
                <a:srgbClr val="C00000"/>
              </a:buClr>
              <a:tabLst>
                <a:tab pos="2057400" algn="l"/>
                <a:tab pos="8515350" algn="r"/>
              </a:tabLst>
            </a:pPr>
            <a:r>
              <a:rPr lang="en-US" sz="1840" dirty="0"/>
              <a:t>Creeping bent-grass, like almost all grasses, is wind-pollinated.</a:t>
            </a:r>
          </a:p>
          <a:p>
            <a:pPr marL="457200" indent="-457200">
              <a:buClr>
                <a:srgbClr val="C00000"/>
              </a:buClr>
              <a:buFont typeface="+mj-lt"/>
              <a:buAutoNum type="alphaLcPeriod"/>
              <a:tabLst>
                <a:tab pos="2057400" algn="l"/>
                <a:tab pos="8515350" algn="r"/>
              </a:tabLst>
            </a:pPr>
            <a:r>
              <a:rPr lang="en-US" sz="1840" dirty="0" smtClean="0"/>
              <a:t>The </a:t>
            </a:r>
            <a:r>
              <a:rPr lang="en-US" sz="1840" dirty="0"/>
              <a:t>graph shows the quantity of pollen emitted by creeping bent-grass at different times of day, for three days in </a:t>
            </a:r>
            <a:r>
              <a:rPr lang="en-US" sz="1840" dirty="0" smtClean="0"/>
              <a:t>July.</a:t>
            </a:r>
            <a:br>
              <a:rPr lang="en-US" sz="1840" dirty="0" smtClean="0"/>
            </a:br>
            <a:r>
              <a:rPr lang="en-US" sz="1840" dirty="0" smtClean="0"/>
              <a:t>Describe </a:t>
            </a:r>
            <a:r>
              <a:rPr lang="en-US" sz="1840" dirty="0"/>
              <a:t>how pollen emission from creeping bent-grass varies during the day</a:t>
            </a:r>
            <a:r>
              <a:rPr lang="en-US" sz="1840" dirty="0" smtClean="0"/>
              <a:t>.</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endParaRPr lang="en-US" sz="1840" dirty="0" smtClean="0"/>
          </a:p>
          <a:p>
            <a:pPr marL="457200" indent="-457200">
              <a:buClr>
                <a:srgbClr val="C00000"/>
              </a:buClr>
              <a:buFont typeface="+mj-lt"/>
              <a:buAutoNum type="alphaLcPeriod"/>
              <a:tabLst>
                <a:tab pos="2057400" algn="l"/>
                <a:tab pos="8515350" algn="r"/>
              </a:tabLst>
            </a:pPr>
            <a:endParaRPr lang="en-US" sz="1840" dirty="0"/>
          </a:p>
          <a:p>
            <a:pPr>
              <a:buClr>
                <a:srgbClr val="C00000"/>
              </a:buClr>
              <a:tabLst>
                <a:tab pos="2057400" algn="l"/>
                <a:tab pos="8515350" algn="r"/>
              </a:tabLst>
            </a:pPr>
            <a:r>
              <a:rPr lang="en-US" sz="1840" dirty="0" smtClean="0"/>
              <a:t/>
            </a:r>
            <a:br>
              <a:rPr lang="en-US" sz="1840" dirty="0" smtClean="0"/>
            </a:br>
            <a:r>
              <a:rPr lang="en-US" sz="1840" dirty="0" smtClean="0"/>
              <a:t/>
            </a:r>
            <a:br>
              <a:rPr lang="en-US" sz="1840" dirty="0" smtClean="0"/>
            </a:br>
            <a:r>
              <a:rPr lang="en-US" sz="1840" dirty="0" smtClean="0"/>
              <a:t/>
            </a:r>
            <a:br>
              <a:rPr lang="en-US" sz="1840" dirty="0" smtClean="0"/>
            </a:br>
            <a:endParaRPr lang="en-US" sz="184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70618"/>
            <a:ext cx="8590912" cy="1400383"/>
          </a:xfrm>
          <a:prstGeom prst="rect">
            <a:avLst/>
          </a:prstGeom>
          <a:solidFill>
            <a:schemeClr val="accent3">
              <a:lumMod val="40000"/>
              <a:lumOff val="60000"/>
            </a:schemeClr>
          </a:solidFill>
          <a:ln w="38100">
            <a:solidFill>
              <a:schemeClr val="accent5">
                <a:lumMod val="50000"/>
              </a:schemeClr>
            </a:solidFill>
          </a:ln>
        </p:spPr>
        <p:txBody>
          <a:bodyPr wrap="square">
            <a:spAutoFit/>
          </a:bodyPr>
          <a:lstStyle/>
          <a:p>
            <a:r>
              <a:rPr lang="en-US" sz="1700" dirty="0"/>
              <a:t>In one part of this exercise, links are made between two different parts of your syllabus - reproduction in plants, and the way in which the human body fights infectious disease. Students often find it tricky to move from thinking about one topic to thinking about another, in the same question, but there is really no problem as long as you recognise that you need to refer to ideas that you might not have linked together before.</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331640" y="3824547"/>
            <a:ext cx="6336704" cy="2678401"/>
          </a:xfrm>
          <a:prstGeom prst="rect">
            <a:avLst/>
          </a:prstGeom>
        </p:spPr>
      </p:pic>
    </p:spTree>
    <p:extLst>
      <p:ext uri="{BB962C8B-B14F-4D97-AF65-F5344CB8AC3E}">
        <p14:creationId xmlns:p14="http://schemas.microsoft.com/office/powerpoint/2010/main" val="2512995086"/>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16.1 – Workbook Questions</a:t>
            </a:r>
            <a:endParaRPr lang="en-GB" sz="3400" b="1" dirty="0" smtClean="0"/>
          </a:p>
        </p:txBody>
      </p:sp>
      <p:sp>
        <p:nvSpPr>
          <p:cNvPr id="6" name="Rectangle 33"/>
          <p:cNvSpPr/>
          <p:nvPr/>
        </p:nvSpPr>
        <p:spPr>
          <a:xfrm>
            <a:off x="179512" y="1089578"/>
            <a:ext cx="8734929" cy="54722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57200" indent="-457200">
              <a:buClr>
                <a:srgbClr val="C00000"/>
              </a:buClr>
              <a:buFont typeface="+mj-lt"/>
              <a:buAutoNum type="alphaLcPeriod" startAt="2"/>
              <a:tabLst>
                <a:tab pos="4514850" algn="l"/>
                <a:tab pos="8515350" algn="r"/>
              </a:tabLst>
            </a:pPr>
            <a:r>
              <a:rPr lang="en-US" sz="1840" dirty="0" smtClean="0"/>
              <a:t>From </a:t>
            </a:r>
            <a:r>
              <a:rPr lang="en-US" sz="1840" dirty="0"/>
              <a:t>the pairs of descriptions below, circle the one in each pair that you would expect to describe creeping bent-grass flowers and their </a:t>
            </a:r>
            <a:r>
              <a:rPr lang="en-US" sz="1840" dirty="0" smtClean="0"/>
              <a:t>pollen.</a:t>
            </a:r>
            <a:br>
              <a:rPr lang="en-US" sz="1840" dirty="0" smtClean="0"/>
            </a:br>
            <a:r>
              <a:rPr lang="en-US" sz="1840" dirty="0" smtClean="0"/>
              <a:t/>
            </a:r>
            <a:br>
              <a:rPr lang="en-US" sz="1840" dirty="0" smtClean="0"/>
            </a:br>
            <a:r>
              <a:rPr lang="en-US" sz="1840" b="1" dirty="0" smtClean="0"/>
              <a:t>brightly </a:t>
            </a:r>
            <a:r>
              <a:rPr lang="en-US" sz="1840" b="1" dirty="0" err="1"/>
              <a:t>coloured</a:t>
            </a:r>
            <a:r>
              <a:rPr lang="en-US" sz="1840" b="1" dirty="0"/>
              <a:t> petals </a:t>
            </a:r>
            <a:r>
              <a:rPr lang="en-US" sz="1840" b="1" dirty="0" smtClean="0"/>
              <a:t>	dull </a:t>
            </a:r>
            <a:r>
              <a:rPr lang="en-US" sz="1840" b="1" dirty="0"/>
              <a:t>or no </a:t>
            </a:r>
            <a:r>
              <a:rPr lang="en-US" sz="1840" b="1" dirty="0" smtClean="0"/>
              <a:t>petals</a:t>
            </a:r>
            <a:br>
              <a:rPr lang="en-US" sz="1840" b="1" dirty="0" smtClean="0"/>
            </a:br>
            <a:r>
              <a:rPr lang="en-US" sz="1840" b="1" dirty="0" smtClean="0"/>
              <a:t/>
            </a:r>
            <a:br>
              <a:rPr lang="en-US" sz="1840" b="1" dirty="0" smtClean="0"/>
            </a:br>
            <a:r>
              <a:rPr lang="en-US" sz="1840" b="1" dirty="0" smtClean="0"/>
              <a:t>anthers </a:t>
            </a:r>
            <a:r>
              <a:rPr lang="en-US" sz="1840" b="1" dirty="0"/>
              <a:t>dangling outside flower </a:t>
            </a:r>
            <a:r>
              <a:rPr lang="en-US" sz="1840" b="1" dirty="0" smtClean="0"/>
              <a:t>	anthers </a:t>
            </a:r>
            <a:r>
              <a:rPr lang="en-US" sz="1840" b="1" dirty="0"/>
              <a:t>inside </a:t>
            </a:r>
            <a:r>
              <a:rPr lang="en-US" sz="1840" b="1" dirty="0" smtClean="0"/>
              <a:t>flower</a:t>
            </a:r>
            <a:br>
              <a:rPr lang="en-US" sz="1840" b="1" dirty="0" smtClean="0"/>
            </a:br>
            <a:r>
              <a:rPr lang="en-US" sz="1840" b="1" dirty="0" smtClean="0"/>
              <a:t/>
            </a:r>
            <a:br>
              <a:rPr lang="en-US" sz="1840" b="1" dirty="0" smtClean="0"/>
            </a:br>
            <a:r>
              <a:rPr lang="en-US" sz="1840" b="1" dirty="0" smtClean="0"/>
              <a:t>stigma </a:t>
            </a:r>
            <a:r>
              <a:rPr lang="en-US" sz="1840" b="1" dirty="0"/>
              <a:t>inside </a:t>
            </a:r>
            <a:r>
              <a:rPr lang="en-US" sz="1840" b="1" dirty="0" smtClean="0"/>
              <a:t>flower	feathery </a:t>
            </a:r>
            <a:r>
              <a:rPr lang="en-US" sz="1840" b="1" dirty="0"/>
              <a:t>stigma outside </a:t>
            </a:r>
            <a:r>
              <a:rPr lang="en-US" sz="1840" b="1" dirty="0" smtClean="0"/>
              <a:t>flower</a:t>
            </a:r>
            <a:br>
              <a:rPr lang="en-US" sz="1840" b="1" dirty="0" smtClean="0"/>
            </a:br>
            <a:r>
              <a:rPr lang="en-US" sz="1840" b="1" dirty="0" smtClean="0"/>
              <a:t/>
            </a:r>
            <a:br>
              <a:rPr lang="en-US" sz="1840" b="1" dirty="0" smtClean="0"/>
            </a:br>
            <a:r>
              <a:rPr lang="en-US" sz="1840" b="1" dirty="0" smtClean="0"/>
              <a:t>small </a:t>
            </a:r>
            <a:r>
              <a:rPr lang="en-US" sz="1840" b="1" dirty="0"/>
              <a:t>quantities of pollen </a:t>
            </a:r>
            <a:r>
              <a:rPr lang="en-US" sz="1840" b="1" dirty="0" smtClean="0"/>
              <a:t>	large </a:t>
            </a:r>
            <a:r>
              <a:rPr lang="en-US" sz="1840" b="1" dirty="0"/>
              <a:t>quantities of </a:t>
            </a:r>
            <a:r>
              <a:rPr lang="en-US" sz="1840" b="1" dirty="0" smtClean="0"/>
              <a:t>pollen</a:t>
            </a:r>
            <a:r>
              <a:rPr lang="en-US" sz="1840" dirty="0" smtClean="0"/>
              <a:t/>
            </a:r>
            <a:br>
              <a:rPr lang="en-US" sz="1840" dirty="0" smtClean="0"/>
            </a:br>
            <a:endParaRPr lang="en-US" sz="1840" dirty="0"/>
          </a:p>
          <a:p>
            <a:pPr marL="457200" indent="-457200">
              <a:buClr>
                <a:srgbClr val="C00000"/>
              </a:buClr>
              <a:buFont typeface="+mj-lt"/>
              <a:buAutoNum type="alphaLcPeriod" startAt="2"/>
              <a:tabLst>
                <a:tab pos="2057400" algn="l"/>
                <a:tab pos="8515350" algn="r"/>
              </a:tabLst>
            </a:pPr>
            <a:r>
              <a:rPr lang="en-US" sz="1840" dirty="0" smtClean="0"/>
              <a:t>Many </a:t>
            </a:r>
            <a:r>
              <a:rPr lang="en-US" sz="1840" dirty="0"/>
              <a:t>people are allergic to pollen. When they breathe in pollen grains, their immune system overreacts, as though the pollen grains were pathogens. This can cause various symptoms, including watery and itchy eyes, and a sore and runny nose. This is often called hay fever.</a:t>
            </a:r>
          </a:p>
          <a:p>
            <a:pPr marL="857250" indent="-400050">
              <a:buClr>
                <a:srgbClr val="C00000"/>
              </a:buClr>
              <a:buFont typeface="+mj-lt"/>
              <a:buAutoNum type="romanLcPeriod"/>
              <a:tabLst>
                <a:tab pos="2057400" algn="l"/>
                <a:tab pos="8515350" algn="r"/>
              </a:tabLst>
            </a:pPr>
            <a:r>
              <a:rPr lang="en-US" sz="1840" dirty="0" smtClean="0"/>
              <a:t>Explain </a:t>
            </a:r>
            <a:r>
              <a:rPr lang="en-US" sz="1840" dirty="0"/>
              <a:t>the meaning of these terms: </a:t>
            </a:r>
            <a:r>
              <a:rPr lang="en-US" sz="1840" dirty="0" smtClean="0"/>
              <a:t>pathogen immune </a:t>
            </a:r>
            <a:r>
              <a:rPr lang="en-US" sz="1840" dirty="0"/>
              <a:t>system</a:t>
            </a:r>
          </a:p>
          <a:p>
            <a:pPr marL="857250" indent="-400050">
              <a:buClr>
                <a:srgbClr val="C00000"/>
              </a:buClr>
              <a:buFont typeface="+mj-lt"/>
              <a:buAutoNum type="romanLcPeriod"/>
              <a:tabLst>
                <a:tab pos="2057400" algn="l"/>
                <a:tab pos="8515350" algn="r"/>
              </a:tabLst>
            </a:pPr>
            <a:r>
              <a:rPr lang="en-US" sz="1840" dirty="0" smtClean="0"/>
              <a:t>Suggest </a:t>
            </a:r>
            <a:r>
              <a:rPr lang="en-US" sz="1840" dirty="0"/>
              <a:t>why pollen from wind-pollinated flowers such as creeping bent-grass is more likely to cause hay fever than pollen from insect-pollinated flowers.</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406391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16.2 – Workbook Questions</a:t>
            </a:r>
            <a:endParaRPr lang="en-GB" sz="3400" b="1" dirty="0" smtClean="0"/>
          </a:p>
        </p:txBody>
      </p:sp>
      <p:sp>
        <p:nvSpPr>
          <p:cNvPr id="6" name="Rectangle 33"/>
          <p:cNvSpPr/>
          <p:nvPr/>
        </p:nvSpPr>
        <p:spPr>
          <a:xfrm>
            <a:off x="179512" y="1089578"/>
            <a:ext cx="8734929" cy="55646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57200" indent="-457200">
              <a:buClr>
                <a:srgbClr val="C00000"/>
              </a:buClr>
              <a:buFont typeface="+mj-lt"/>
              <a:buAutoNum type="alphaLcPeriod" startAt="2"/>
              <a:tabLst>
                <a:tab pos="4514850" algn="l"/>
                <a:tab pos="8515350" algn="r"/>
              </a:tabLst>
            </a:pPr>
            <a:endParaRPr lang="en-US" sz="1840" dirty="0" smtClean="0"/>
          </a:p>
          <a:p>
            <a:pPr marL="457200" indent="-457200">
              <a:buClr>
                <a:srgbClr val="C00000"/>
              </a:buClr>
              <a:buFont typeface="+mj-lt"/>
              <a:buAutoNum type="alphaLcPeriod" startAt="2"/>
              <a:tabLst>
                <a:tab pos="4514850" algn="l"/>
                <a:tab pos="8515350" algn="r"/>
              </a:tabLst>
            </a:pPr>
            <a:endParaRPr lang="en-US" sz="1840" dirty="0"/>
          </a:p>
          <a:p>
            <a:pPr marL="457200" indent="-457200">
              <a:buClr>
                <a:srgbClr val="C00000"/>
              </a:buClr>
              <a:buFont typeface="+mj-lt"/>
              <a:buAutoNum type="alphaLcPeriod" startAt="2"/>
              <a:tabLst>
                <a:tab pos="4514850" algn="l"/>
                <a:tab pos="8515350" algn="r"/>
              </a:tabLst>
            </a:pPr>
            <a:endParaRPr lang="en-US" sz="1840" dirty="0" smtClean="0"/>
          </a:p>
          <a:p>
            <a:pPr marL="457200" indent="-457200">
              <a:buClr>
                <a:srgbClr val="C00000"/>
              </a:buClr>
              <a:buFont typeface="+mj-lt"/>
              <a:buAutoNum type="alphaLcPeriod" startAt="2"/>
              <a:tabLst>
                <a:tab pos="4514850" algn="l"/>
                <a:tab pos="8515350" algn="r"/>
              </a:tabLst>
            </a:pPr>
            <a:endParaRPr lang="en-US" sz="1840" dirty="0"/>
          </a:p>
          <a:p>
            <a:pPr marL="457200" indent="-457200">
              <a:buClr>
                <a:srgbClr val="C00000"/>
              </a:buClr>
              <a:buFont typeface="+mj-lt"/>
              <a:buAutoNum type="alphaLcPeriod" startAt="2"/>
              <a:tabLst>
                <a:tab pos="4514850" algn="l"/>
                <a:tab pos="8515350" algn="r"/>
              </a:tabLst>
            </a:pPr>
            <a:endParaRPr lang="en-US" sz="1840" dirty="0" smtClean="0"/>
          </a:p>
          <a:p>
            <a:pPr marL="457200" indent="-457200">
              <a:buClr>
                <a:srgbClr val="C00000"/>
              </a:buClr>
              <a:buFont typeface="+mj-lt"/>
              <a:buAutoNum type="alphaLcPeriod" startAt="2"/>
              <a:tabLst>
                <a:tab pos="4514850" algn="l"/>
                <a:tab pos="8515350" algn="r"/>
              </a:tabLst>
            </a:pPr>
            <a:endParaRPr lang="en-US" sz="1840" dirty="0" smtClean="0"/>
          </a:p>
          <a:p>
            <a:pPr>
              <a:buClr>
                <a:srgbClr val="C00000"/>
              </a:buClr>
              <a:tabLst>
                <a:tab pos="4514850" algn="l"/>
                <a:tab pos="8515350" algn="r"/>
              </a:tabLst>
            </a:pPr>
            <a:endParaRPr lang="en-US" sz="1000" dirty="0"/>
          </a:p>
          <a:p>
            <a:pPr>
              <a:buClr>
                <a:srgbClr val="C00000"/>
              </a:buClr>
              <a:tabLst>
                <a:tab pos="4514850" algn="l"/>
                <a:tab pos="8515350" algn="r"/>
              </a:tabLst>
            </a:pPr>
            <a:r>
              <a:rPr lang="en-US" sz="1960" dirty="0"/>
              <a:t>All over the world, forests are being cut down and destroyed. Small patches are often left behind, and research is being carried out to see how the shape and size of these patches affects the animals and plants that live in them.</a:t>
            </a:r>
          </a:p>
          <a:p>
            <a:pPr>
              <a:buClr>
                <a:srgbClr val="C00000"/>
              </a:buClr>
              <a:tabLst>
                <a:tab pos="4514850" algn="l"/>
                <a:tab pos="8515350" algn="r"/>
              </a:tabLst>
            </a:pPr>
            <a:r>
              <a:rPr lang="en-US" sz="1960" dirty="0"/>
              <a:t>One piece of research looked at the pollination of holly flowers by butterflies in three different areas of forest. The areas were:</a:t>
            </a:r>
          </a:p>
          <a:p>
            <a:pPr marL="457200" indent="-457200">
              <a:buClr>
                <a:srgbClr val="C00000"/>
              </a:buClr>
              <a:buFont typeface="+mj-lt"/>
              <a:buAutoNum type="alphaUcPeriod"/>
              <a:tabLst>
                <a:tab pos="4514850" algn="l"/>
                <a:tab pos="8515350" algn="r"/>
              </a:tabLst>
            </a:pPr>
            <a:r>
              <a:rPr lang="en-US" sz="1960" dirty="0" smtClean="0"/>
              <a:t>a </a:t>
            </a:r>
            <a:r>
              <a:rPr lang="en-US" sz="1960" dirty="0"/>
              <a:t>set of patches of forest all connected to each other by long, narrow tree-covered areas (corridors’)</a:t>
            </a:r>
          </a:p>
          <a:p>
            <a:pPr marL="457200" indent="-457200">
              <a:buClr>
                <a:srgbClr val="C00000"/>
              </a:buClr>
              <a:buFont typeface="+mj-lt"/>
              <a:buAutoNum type="alphaUcPeriod"/>
              <a:tabLst>
                <a:tab pos="4514850" algn="l"/>
                <a:tab pos="8515350" algn="r"/>
              </a:tabLst>
            </a:pPr>
            <a:r>
              <a:rPr lang="en-US" sz="1960" dirty="0" smtClean="0"/>
              <a:t>a </a:t>
            </a:r>
            <a:r>
              <a:rPr lang="en-US" sz="1960" dirty="0"/>
              <a:t>set of patches of forest the same size as those in A, but not connected C: a set of smaller patches of forest, not connected.</a:t>
            </a:r>
          </a:p>
          <a:p>
            <a:pPr marL="457200" indent="-457200">
              <a:buClr>
                <a:srgbClr val="C00000"/>
              </a:buClr>
              <a:buFont typeface="+mj-lt"/>
              <a:buAutoNum type="alphaUcPeriod"/>
              <a:tabLst>
                <a:tab pos="4514850" algn="l"/>
                <a:tab pos="8515350" algn="r"/>
              </a:tabLst>
            </a:pPr>
            <a:r>
              <a:rPr lang="en-US" sz="1960" dirty="0"/>
              <a:t>The butterflies that pollinated the holly flowers were known to spend most of their time at the edges of forests, rarely penetrating into deep forest </a:t>
            </a:r>
            <a:r>
              <a:rPr lang="en-US" sz="1960" dirty="0" smtClean="0"/>
              <a:t/>
            </a:r>
            <a:br>
              <a:rPr lang="en-US" sz="1960" dirty="0" smtClean="0"/>
            </a:br>
            <a:r>
              <a:rPr lang="en-US" sz="1960" dirty="0" smtClean="0"/>
              <a:t>for </a:t>
            </a:r>
            <a:r>
              <a:rPr lang="en-US" sz="1960" dirty="0"/>
              <a:t>very long.</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51520" y="1170618"/>
            <a:ext cx="8590912" cy="1646605"/>
          </a:xfrm>
          <a:prstGeom prst="rect">
            <a:avLst/>
          </a:prstGeom>
          <a:solidFill>
            <a:schemeClr val="accent3">
              <a:lumMod val="40000"/>
              <a:lumOff val="60000"/>
            </a:schemeClr>
          </a:solidFill>
          <a:ln w="38100">
            <a:solidFill>
              <a:schemeClr val="accent5">
                <a:lumMod val="50000"/>
              </a:schemeClr>
            </a:solidFill>
          </a:ln>
        </p:spPr>
        <p:txBody>
          <a:bodyPr wrap="square">
            <a:spAutoFit/>
          </a:bodyPr>
          <a:lstStyle/>
          <a:p>
            <a:r>
              <a:rPr lang="en-US" sz="1600" b="1" dirty="0" smtClean="0"/>
              <a:t>Exercise </a:t>
            </a:r>
            <a:r>
              <a:rPr lang="en-US" sz="1600" b="1" dirty="0"/>
              <a:t>16.2 Pollination in forests of different shapes and sizes</a:t>
            </a:r>
            <a:endParaRPr lang="en-US" sz="1700" b="1" dirty="0" smtClean="0"/>
          </a:p>
          <a:p>
            <a:r>
              <a:rPr lang="en-US" sz="1700" dirty="0" smtClean="0"/>
              <a:t>This </a:t>
            </a:r>
            <a:r>
              <a:rPr lang="en-US" sz="1700" dirty="0"/>
              <a:t>exercise presents the results of some research relating to deforestation. Although this is not covered until Chapter 21, you probably know a little about it already and will be able to make some sensible suggestions when answering question d (A02).You will also need to draw conclusions (A03.4) and think about planning a further investigation (A03.2).</a:t>
            </a:r>
          </a:p>
        </p:txBody>
      </p:sp>
    </p:spTree>
    <p:extLst>
      <p:ext uri="{BB962C8B-B14F-4D97-AF65-F5344CB8AC3E}">
        <p14:creationId xmlns:p14="http://schemas.microsoft.com/office/powerpoint/2010/main" val="163345054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16.2 – Workbook Questions</a:t>
            </a:r>
            <a:endParaRPr lang="en-GB" sz="3400" b="1" dirty="0" smtClean="0"/>
          </a:p>
        </p:txBody>
      </p:sp>
      <p:sp>
        <p:nvSpPr>
          <p:cNvPr id="6" name="Rectangle 33"/>
          <p:cNvSpPr/>
          <p:nvPr/>
        </p:nvSpPr>
        <p:spPr>
          <a:xfrm>
            <a:off x="179512" y="1089578"/>
            <a:ext cx="8734929"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a:buClr>
                <a:srgbClr val="C00000"/>
              </a:buClr>
              <a:tabLst>
                <a:tab pos="4514850" algn="l"/>
                <a:tab pos="8515350" algn="r"/>
              </a:tabLst>
            </a:pPr>
            <a:r>
              <a:rPr lang="en-US" sz="2000" dirty="0"/>
              <a:t>The researchers inspected samples of holly flowers in each forest area, and counted the numbers of ovaries that were turning into fruits. They then calculated the mean </a:t>
            </a:r>
            <a:r>
              <a:rPr lang="en-US" sz="2000" dirty="0" smtClean="0"/>
              <a:t>number </a:t>
            </a:r>
            <a:r>
              <a:rPr lang="en-US" sz="2000" dirty="0"/>
              <a:t>of fruits per flower in each area. The graph shows their results.</a:t>
            </a:r>
            <a:br>
              <a:rPr lang="en-US" sz="2000" dirty="0"/>
            </a:br>
            <a:r>
              <a:rPr lang="en-US" sz="2000" dirty="0"/>
              <a:t/>
            </a:r>
            <a:br>
              <a:rPr lang="en-US" sz="2000" dirty="0"/>
            </a:br>
            <a:r>
              <a:rPr lang="en-US" sz="2000" dirty="0"/>
              <a:t/>
            </a:r>
            <a:br>
              <a:rPr lang="en-US" sz="2000" dirty="0"/>
            </a:br>
            <a:r>
              <a:rPr lang="en-US" sz="2000" dirty="0"/>
              <a:t/>
            </a:r>
            <a:br>
              <a:rPr lang="en-US" sz="2000" dirty="0"/>
            </a:br>
            <a:r>
              <a:rPr lang="en-US" sz="2000" dirty="0"/>
              <a:t/>
            </a:r>
            <a:br>
              <a:rPr lang="en-US" sz="2000" dirty="0"/>
            </a:br>
            <a:r>
              <a:rPr lang="en-US" sz="2000" dirty="0"/>
              <a:t/>
            </a:r>
            <a:br>
              <a:rPr lang="en-US" sz="2000" dirty="0"/>
            </a:br>
            <a:r>
              <a:rPr lang="en-US" sz="2000" dirty="0"/>
              <a:t/>
            </a:r>
            <a:br>
              <a:rPr lang="en-US" sz="2000" dirty="0"/>
            </a:br>
            <a:endParaRPr lang="en-US" sz="2000" dirty="0" smtClean="0"/>
          </a:p>
          <a:p>
            <a:pPr>
              <a:buClr>
                <a:srgbClr val="C00000"/>
              </a:buClr>
              <a:tabLst>
                <a:tab pos="4514850" algn="l"/>
                <a:tab pos="8515350" algn="r"/>
              </a:tabLst>
            </a:pPr>
            <a:r>
              <a:rPr lang="en-US" sz="2000" dirty="0"/>
              <a:t/>
            </a:r>
            <a:br>
              <a:rPr lang="en-US" sz="2000" dirty="0"/>
            </a:br>
            <a:endParaRPr lang="en-US" sz="2000" dirty="0" smtClean="0"/>
          </a:p>
          <a:p>
            <a:pPr>
              <a:buClr>
                <a:srgbClr val="C00000"/>
              </a:buClr>
              <a:tabLst>
                <a:tab pos="4514850" algn="l"/>
                <a:tab pos="8515350" algn="r"/>
              </a:tabLst>
            </a:pPr>
            <a:endParaRPr lang="en-US" sz="2000" dirty="0"/>
          </a:p>
          <a:p>
            <a:pPr>
              <a:buClr>
                <a:srgbClr val="C00000"/>
              </a:buClr>
              <a:tabLst>
                <a:tab pos="4514850" algn="l"/>
                <a:tab pos="8515350" algn="r"/>
              </a:tabLst>
            </a:pPr>
            <a:endParaRPr lang="en-US" sz="2000" dirty="0" smtClean="0"/>
          </a:p>
          <a:p>
            <a:pPr marL="457200" indent="-457200">
              <a:buClr>
                <a:srgbClr val="C00000"/>
              </a:buClr>
              <a:buFont typeface="+mj-lt"/>
              <a:buAutoNum type="alphaLcPeriod"/>
              <a:tabLst>
                <a:tab pos="4514850" algn="l"/>
                <a:tab pos="8515350" algn="r"/>
              </a:tabLst>
            </a:pPr>
            <a:r>
              <a:rPr lang="en-US" sz="2000" dirty="0" smtClean="0"/>
              <a:t>Describe </a:t>
            </a:r>
            <a:r>
              <a:rPr lang="en-US" sz="2000" dirty="0"/>
              <a:t>the results shown in the graph.</a:t>
            </a:r>
          </a:p>
          <a:p>
            <a:pPr marL="457200" indent="-457200">
              <a:buClr>
                <a:srgbClr val="C00000"/>
              </a:buClr>
              <a:buFont typeface="+mj-lt"/>
              <a:buAutoNum type="alphaLcPeriod"/>
              <a:tabLst>
                <a:tab pos="4514850" algn="l"/>
                <a:tab pos="8515350" algn="r"/>
              </a:tabLst>
            </a:pPr>
            <a:r>
              <a:rPr lang="en-US" sz="2000" dirty="0" smtClean="0"/>
              <a:t>Use </a:t>
            </a:r>
            <a:r>
              <a:rPr lang="en-US" sz="2000" dirty="0"/>
              <a:t>your own knowledge to outline what happens in a flower after it is pollinated, in order to form a fruit</a:t>
            </a:r>
            <a:r>
              <a:rPr lang="en-US" sz="2000" dirty="0" smtClean="0"/>
              <a:t>.</a:t>
            </a:r>
            <a:endParaRPr lang="en-US" sz="20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1187624" y="2410602"/>
            <a:ext cx="6984776" cy="3178638"/>
          </a:xfrm>
          <a:prstGeom prst="rect">
            <a:avLst/>
          </a:prstGeom>
        </p:spPr>
      </p:pic>
    </p:spTree>
    <p:extLst>
      <p:ext uri="{BB962C8B-B14F-4D97-AF65-F5344CB8AC3E}">
        <p14:creationId xmlns:p14="http://schemas.microsoft.com/office/powerpoint/2010/main" val="2108708831"/>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16.2 – Workbook Questions</a:t>
            </a:r>
            <a:endParaRPr lang="en-GB" sz="3400" b="1" dirty="0" smtClean="0"/>
          </a:p>
        </p:txBody>
      </p:sp>
      <p:sp>
        <p:nvSpPr>
          <p:cNvPr id="6" name="Rectangle 33"/>
          <p:cNvSpPr/>
          <p:nvPr/>
        </p:nvSpPr>
        <p:spPr>
          <a:xfrm>
            <a:off x="179512" y="1089578"/>
            <a:ext cx="8734929"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r>
              <a:rPr lang="en-US" sz="1900" dirty="0" smtClean="0"/>
              <a:t>Using </a:t>
            </a:r>
            <a:r>
              <a:rPr lang="en-US" sz="1900" dirty="0"/>
              <a:t>the information in the introduction to this exercise, suggest explanations for the results obtained.</a:t>
            </a:r>
          </a:p>
          <a:p>
            <a:pPr marL="457200" indent="-457200">
              <a:buClr>
                <a:srgbClr val="C00000"/>
              </a:buClr>
              <a:buFont typeface="+mj-lt"/>
              <a:buAutoNum type="alphaLcPeriod" startAt="3"/>
              <a:tabLst>
                <a:tab pos="4514850" algn="l"/>
                <a:tab pos="8515350" algn="r"/>
              </a:tabLst>
            </a:pPr>
            <a:r>
              <a:rPr lang="en-US" sz="1900" dirty="0"/>
              <a:t>It is likely that your suggested reasons are not actually proved by these results. Suggest how the researchers could modify their original experiment to test one of your suggestions more fully and reliably.</a:t>
            </a:r>
          </a:p>
          <a:p>
            <a:pPr marL="457200" indent="-457200">
              <a:buClr>
                <a:srgbClr val="C00000"/>
              </a:buClr>
              <a:buFont typeface="+mj-lt"/>
              <a:buAutoNum type="alphaLcPeriod" startAt="3"/>
              <a:tabLst>
                <a:tab pos="4514850" algn="l"/>
                <a:tab pos="8515350" algn="r"/>
              </a:tabLst>
            </a:pPr>
            <a:r>
              <a:rPr lang="en-US" sz="1900" dirty="0"/>
              <a:t>It could be argued that this research suggests it is better to leave small patches of forest rather than large ones. However, most conservationists would say that this is not correct. With reference to this research, and using your own thoughts about the importance of forests, discuss these two points of view.</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47000" contrast="75000"/>
            <a:extLst>
              <a:ext uri="{28A0092B-C50C-407E-A947-70E740481C1C}">
                <a14:useLocalDpi xmlns:a14="http://schemas.microsoft.com/office/drawing/2010/main" val="0"/>
              </a:ext>
            </a:extLst>
          </a:blip>
          <a:stretch>
            <a:fillRect/>
          </a:stretch>
        </p:blipFill>
        <p:spPr>
          <a:xfrm>
            <a:off x="1979712" y="1196752"/>
            <a:ext cx="5087652" cy="2315293"/>
          </a:xfrm>
          <a:prstGeom prst="rect">
            <a:avLst/>
          </a:prstGeom>
        </p:spPr>
      </p:pic>
    </p:spTree>
    <p:extLst>
      <p:ext uri="{BB962C8B-B14F-4D97-AF65-F5344CB8AC3E}">
        <p14:creationId xmlns:p14="http://schemas.microsoft.com/office/powerpoint/2010/main" val="126228310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16.2 – Workbook Questions</a:t>
            </a:r>
            <a:endParaRPr lang="en-GB" sz="3400" b="1" dirty="0" smtClean="0"/>
          </a:p>
        </p:txBody>
      </p:sp>
      <p:sp>
        <p:nvSpPr>
          <p:cNvPr id="6" name="Rectangle 33"/>
          <p:cNvSpPr/>
          <p:nvPr/>
        </p:nvSpPr>
        <p:spPr>
          <a:xfrm>
            <a:off x="179512" y="1089578"/>
            <a:ext cx="8734929"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 name="connsiteX0" fmla="*/ 0 w 4887758"/>
              <a:gd name="connsiteY0" fmla="*/ 0 h 4832092"/>
              <a:gd name="connsiteX1" fmla="*/ 4868847 w 4887758"/>
              <a:gd name="connsiteY1" fmla="*/ 0 h 4832092"/>
              <a:gd name="connsiteX2" fmla="*/ 4608952 w 4887758"/>
              <a:gd name="connsiteY2" fmla="*/ 4798167 h 4832092"/>
              <a:gd name="connsiteX3" fmla="*/ 0 w 4887758"/>
              <a:gd name="connsiteY3" fmla="*/ 4832092 h 4832092"/>
              <a:gd name="connsiteX4" fmla="*/ 0 w 4887758"/>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513145 w 4868847"/>
              <a:gd name="connsiteY2" fmla="*/ 4798167 h 4832092"/>
              <a:gd name="connsiteX3" fmla="*/ 0 w 4868847"/>
              <a:gd name="connsiteY3" fmla="*/ 4832092 h 4832092"/>
              <a:gd name="connsiteX4" fmla="*/ 0 w 4868847"/>
              <a:gd name="connsiteY4" fmla="*/ 0 h 4832092"/>
              <a:gd name="connsiteX0" fmla="*/ 0 w 4881119"/>
              <a:gd name="connsiteY0" fmla="*/ 0 h 4832092"/>
              <a:gd name="connsiteX1" fmla="*/ 4868847 w 4881119"/>
              <a:gd name="connsiteY1" fmla="*/ 0 h 4832092"/>
              <a:gd name="connsiteX2" fmla="*/ 4587662 w 4881119"/>
              <a:gd name="connsiteY2" fmla="*/ 4798167 h 4832092"/>
              <a:gd name="connsiteX3" fmla="*/ 0 w 4881119"/>
              <a:gd name="connsiteY3" fmla="*/ 4832092 h 4832092"/>
              <a:gd name="connsiteX4" fmla="*/ 0 w 4881119"/>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119" h="4832092">
                <a:moveTo>
                  <a:pt x="0" y="0"/>
                </a:moveTo>
                <a:lnTo>
                  <a:pt x="4868847" y="0"/>
                </a:lnTo>
                <a:cubicBezTo>
                  <a:pt x="4799836" y="1610697"/>
                  <a:pt x="5064134" y="4822423"/>
                  <a:pt x="4587662" y="4798167"/>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endParaRPr lang="en-US" sz="2000" dirty="0" smtClean="0"/>
          </a:p>
          <a:p>
            <a:pPr marL="457200" indent="-457200">
              <a:buClr>
                <a:srgbClr val="C00000"/>
              </a:buClr>
              <a:buFont typeface="+mj-lt"/>
              <a:buAutoNum type="alphaLcPeriod" startAt="3"/>
              <a:tabLst>
                <a:tab pos="4514850" algn="l"/>
                <a:tab pos="8515350" algn="r"/>
              </a:tabLst>
            </a:pPr>
            <a:endParaRPr lang="en-US" sz="2000" dirty="0"/>
          </a:p>
          <a:p>
            <a:pPr marL="457200" indent="-457200">
              <a:buClr>
                <a:srgbClr val="C00000"/>
              </a:buClr>
              <a:buFont typeface="+mj-lt"/>
              <a:buAutoNum type="alphaLcPeriod" startAt="3"/>
              <a:tabLst>
                <a:tab pos="4514850" algn="l"/>
                <a:tab pos="8515350" algn="r"/>
              </a:tabLst>
            </a:pPr>
            <a:r>
              <a:rPr lang="en-US" sz="1900" dirty="0" smtClean="0"/>
              <a:t>Using </a:t>
            </a:r>
            <a:r>
              <a:rPr lang="en-US" sz="1900" dirty="0"/>
              <a:t>the information in the introduction to this exercise, suggest explanations for the results obtained.</a:t>
            </a:r>
          </a:p>
          <a:p>
            <a:pPr marL="457200" indent="-457200">
              <a:buClr>
                <a:srgbClr val="C00000"/>
              </a:buClr>
              <a:buFont typeface="+mj-lt"/>
              <a:buAutoNum type="alphaLcPeriod" startAt="3"/>
              <a:tabLst>
                <a:tab pos="4514850" algn="l"/>
                <a:tab pos="8515350" algn="r"/>
              </a:tabLst>
            </a:pPr>
            <a:r>
              <a:rPr lang="en-US" sz="1900" dirty="0"/>
              <a:t>It is likely that your suggested reasons are not actually proved by these results. Suggest how the researchers could modify their original experiment to test one of your suggestions more fully and reliably.</a:t>
            </a:r>
          </a:p>
          <a:p>
            <a:pPr marL="457200" indent="-457200">
              <a:buClr>
                <a:srgbClr val="C00000"/>
              </a:buClr>
              <a:buFont typeface="+mj-lt"/>
              <a:buAutoNum type="alphaLcPeriod" startAt="3"/>
              <a:tabLst>
                <a:tab pos="4514850" algn="l"/>
                <a:tab pos="8515350" algn="r"/>
              </a:tabLst>
            </a:pPr>
            <a:r>
              <a:rPr lang="en-US" sz="1900" dirty="0"/>
              <a:t>It could be argued that this research suggests it is better to leave small patches of forest rather than large ones. However, most conservationists would say that this is not correct. With reference to this research, and using your own thoughts about the importance of forests, discuss these two points of view.</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47000" contrast="75000"/>
            <a:extLst>
              <a:ext uri="{28A0092B-C50C-407E-A947-70E740481C1C}">
                <a14:useLocalDpi xmlns:a14="http://schemas.microsoft.com/office/drawing/2010/main" val="0"/>
              </a:ext>
            </a:extLst>
          </a:blip>
          <a:stretch>
            <a:fillRect/>
          </a:stretch>
        </p:blipFill>
        <p:spPr>
          <a:xfrm>
            <a:off x="1979712" y="1196752"/>
            <a:ext cx="5087652" cy="2315293"/>
          </a:xfrm>
          <a:prstGeom prst="rect">
            <a:avLst/>
          </a:prstGeom>
        </p:spPr>
      </p:pic>
    </p:spTree>
    <p:extLst>
      <p:ext uri="{BB962C8B-B14F-4D97-AF65-F5344CB8AC3E}">
        <p14:creationId xmlns:p14="http://schemas.microsoft.com/office/powerpoint/2010/main" val="402753729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647700"/>
          </a:xfrm>
          <a:prstGeom prst="rect">
            <a:avLst/>
          </a:prstGeom>
        </p:spPr>
        <p:txBody>
          <a:bodyPr wrap="square">
            <a:spAutoFit/>
          </a:bodyPr>
          <a:lstStyle/>
          <a:p>
            <a:pPr>
              <a:buClr>
                <a:srgbClr val="0070C0"/>
              </a:buClr>
              <a:buSzPct val="80000"/>
            </a:pPr>
            <a:r>
              <a:rPr lang="en-US" sz="1900" b="1" dirty="0" smtClean="0"/>
              <a:t>16.3 - </a:t>
            </a:r>
            <a:r>
              <a:rPr lang="en-US" sz="1900" b="1" dirty="0"/>
              <a:t>Sexual reproduction in plants</a:t>
            </a:r>
            <a:endParaRPr lang="en-US" sz="1900" b="1" dirty="0" smtClean="0"/>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smtClean="0"/>
              <a:t>Identify </a:t>
            </a:r>
            <a:r>
              <a:rPr lang="en-US" sz="1900" dirty="0"/>
              <a:t>and draw, using a hand lens </a:t>
            </a:r>
            <a:r>
              <a:rPr lang="en-US" sz="1900" dirty="0" smtClean="0"/>
              <a:t>if necessary</a:t>
            </a:r>
            <a:r>
              <a:rPr lang="en-US" sz="1900" dirty="0"/>
              <a:t>, the sepals, petals, </a:t>
            </a:r>
            <a:r>
              <a:rPr lang="en-US" sz="1900" dirty="0" smtClean="0"/>
              <a:t>stamens, filaments </a:t>
            </a:r>
            <a:r>
              <a:rPr lang="en-US" sz="1900" dirty="0"/>
              <a:t>and anthers, carpels, style, </a:t>
            </a:r>
            <a:r>
              <a:rPr lang="en-US" sz="1900" dirty="0" smtClean="0"/>
              <a:t>stigma, ovary </a:t>
            </a:r>
            <a:r>
              <a:rPr lang="en-US" sz="1900" dirty="0"/>
              <a:t>and ovules, of an </a:t>
            </a:r>
            <a:r>
              <a:rPr lang="en-US" sz="1900" dirty="0" smtClean="0"/>
              <a:t>insect-pollinated flower</a:t>
            </a:r>
            <a:endParaRPr lang="en-US" sz="1900" dirty="0"/>
          </a:p>
          <a:p>
            <a:pPr marL="355600" indent="-355600">
              <a:buClr>
                <a:srgbClr val="0070C0"/>
              </a:buClr>
              <a:buSzPct val="80000"/>
              <a:buFont typeface="Wingdings 3" panose="05040102010807070707" pitchFamily="18" charset="2"/>
              <a:buChar char=""/>
            </a:pPr>
            <a:r>
              <a:rPr lang="en-US" sz="1900" dirty="0" smtClean="0"/>
              <a:t>State </a:t>
            </a:r>
            <a:r>
              <a:rPr lang="en-US" sz="1900" dirty="0"/>
              <a:t>the functions of the sepals, </a:t>
            </a:r>
            <a:r>
              <a:rPr lang="en-US" sz="1900" dirty="0" smtClean="0"/>
              <a:t>petals, anthers</a:t>
            </a:r>
            <a:r>
              <a:rPr lang="en-US" sz="1900" dirty="0"/>
              <a:t>, stigmas and ovaries</a:t>
            </a:r>
          </a:p>
          <a:p>
            <a:pPr marL="355600" indent="-355600">
              <a:buClr>
                <a:srgbClr val="0070C0"/>
              </a:buClr>
              <a:buSzPct val="80000"/>
              <a:buFont typeface="Wingdings 3" panose="05040102010807070707" pitchFamily="18" charset="2"/>
              <a:buChar char=""/>
            </a:pPr>
            <a:r>
              <a:rPr lang="en-US" sz="1900" dirty="0" smtClean="0"/>
              <a:t>Use </a:t>
            </a:r>
            <a:r>
              <a:rPr lang="en-US" sz="1900" dirty="0"/>
              <a:t>a hand lens to identify and describe </a:t>
            </a:r>
            <a:r>
              <a:rPr lang="en-US" sz="1900" dirty="0" smtClean="0"/>
              <a:t>the anthers </a:t>
            </a:r>
            <a:r>
              <a:rPr lang="en-US" sz="1900" dirty="0"/>
              <a:t>and stigmas of a </a:t>
            </a:r>
            <a:r>
              <a:rPr lang="en-US" sz="1900" dirty="0" smtClean="0"/>
              <a:t>wind-pollinated flower</a:t>
            </a:r>
            <a:endParaRPr lang="en-US" sz="1900" dirty="0"/>
          </a:p>
          <a:p>
            <a:pPr marL="355600" indent="-355600">
              <a:buClr>
                <a:srgbClr val="0070C0"/>
              </a:buClr>
              <a:buSzPct val="80000"/>
              <a:buFont typeface="Wingdings 3" panose="05040102010807070707" pitchFamily="18" charset="2"/>
              <a:buChar char=""/>
            </a:pPr>
            <a:r>
              <a:rPr lang="en-US" sz="1900" dirty="0" smtClean="0"/>
              <a:t>Distinguish </a:t>
            </a:r>
            <a:r>
              <a:rPr lang="en-US" sz="1900" dirty="0"/>
              <a:t>between the pollen grains </a:t>
            </a:r>
            <a:r>
              <a:rPr lang="en-US" sz="1900" dirty="0" smtClean="0"/>
              <a:t>of insect-pollinated </a:t>
            </a:r>
            <a:r>
              <a:rPr lang="en-US" sz="1900" dirty="0"/>
              <a:t>and wind-pollinated flowers</a:t>
            </a:r>
          </a:p>
          <a:p>
            <a:pPr marL="355600" indent="-355600">
              <a:buClr>
                <a:srgbClr val="0070C0"/>
              </a:buClr>
              <a:buSzPct val="80000"/>
              <a:buFont typeface="Wingdings 3" panose="05040102010807070707" pitchFamily="18" charset="2"/>
              <a:buChar char=""/>
            </a:pPr>
            <a:r>
              <a:rPr lang="en-US" sz="1900" dirty="0" smtClean="0"/>
              <a:t>Define </a:t>
            </a:r>
            <a:r>
              <a:rPr lang="en-US" sz="1900" dirty="0"/>
              <a:t>pollination as the transfer of </a:t>
            </a:r>
            <a:r>
              <a:rPr lang="en-US" sz="1900" dirty="0" smtClean="0"/>
              <a:t>pollen grains </a:t>
            </a:r>
            <a:r>
              <a:rPr lang="en-US" sz="1900" dirty="0"/>
              <a:t>from the anther to the stigma</a:t>
            </a:r>
          </a:p>
          <a:p>
            <a:pPr marL="355600" indent="-355600">
              <a:buClr>
                <a:srgbClr val="0070C0"/>
              </a:buClr>
              <a:buSzPct val="80000"/>
              <a:buFont typeface="Wingdings 3" panose="05040102010807070707" pitchFamily="18" charset="2"/>
              <a:buChar char=""/>
            </a:pPr>
            <a:r>
              <a:rPr lang="en-US" sz="1900" dirty="0" smtClean="0"/>
              <a:t>State </a:t>
            </a:r>
            <a:r>
              <a:rPr lang="en-US" sz="1900" dirty="0"/>
              <a:t>that fertilisation occurs when a </a:t>
            </a:r>
            <a:r>
              <a:rPr lang="en-US" sz="1900" dirty="0" smtClean="0"/>
              <a:t>pollen nucleus </a:t>
            </a:r>
            <a:r>
              <a:rPr lang="en-US" sz="1900" dirty="0"/>
              <a:t>fuses with a nucleus in an ovule</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structural adaptations </a:t>
            </a:r>
            <a:r>
              <a:rPr lang="en-US" sz="1900" dirty="0" smtClean="0"/>
              <a:t>of insect-pollinated </a:t>
            </a:r>
            <a:r>
              <a:rPr lang="en-US" sz="1900" dirty="0"/>
              <a:t>and wind-pollinated flowers</a:t>
            </a:r>
          </a:p>
          <a:p>
            <a:pPr marL="355600" indent="-355600">
              <a:buClr>
                <a:srgbClr val="0070C0"/>
              </a:buClr>
              <a:buSzPct val="80000"/>
              <a:buFont typeface="Wingdings 3" panose="05040102010807070707" pitchFamily="18" charset="2"/>
              <a:buChar char=""/>
            </a:pPr>
            <a:r>
              <a:rPr lang="en-US" sz="1900" dirty="0" smtClean="0"/>
              <a:t>Investigate </a:t>
            </a:r>
            <a:r>
              <a:rPr lang="en-US" sz="1900" dirty="0"/>
              <a:t>and state the </a:t>
            </a:r>
            <a:r>
              <a:rPr lang="en-US" sz="1900" dirty="0" smtClean="0"/>
              <a:t>environmental conditions </a:t>
            </a:r>
            <a:r>
              <a:rPr lang="en-US" sz="1900" dirty="0"/>
              <a:t>that affect germination of </a:t>
            </a:r>
            <a:r>
              <a:rPr lang="en-US" sz="1900" dirty="0" smtClean="0"/>
              <a:t>seeds, limited </a:t>
            </a:r>
            <a:r>
              <a:rPr lang="en-US" sz="1900" dirty="0"/>
              <a:t>to the requirement for water, </a:t>
            </a:r>
            <a:r>
              <a:rPr lang="en-US" sz="1900" dirty="0" smtClean="0"/>
              <a:t>oxygen and </a:t>
            </a:r>
            <a:r>
              <a:rPr lang="en-US" sz="1900" dirty="0"/>
              <a:t>a suitable temperature</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327612"/>
          </a:xfrm>
          <a:prstGeom prst="rect">
            <a:avLst/>
          </a:prstGeom>
        </p:spPr>
        <p:txBody>
          <a:bodyPr wrap="square">
            <a:spAutoFit/>
          </a:bodyPr>
          <a:lstStyle/>
          <a:p>
            <a:pPr>
              <a:buClr>
                <a:srgbClr val="0070C0"/>
              </a:buClr>
              <a:buSzPct val="80000"/>
            </a:pPr>
            <a:r>
              <a:rPr lang="en-US" sz="2430" b="1" dirty="0"/>
              <a:t>16.3 - Sexual reproduction in plants</a:t>
            </a:r>
          </a:p>
          <a:p>
            <a:pPr>
              <a:buClr>
                <a:srgbClr val="0070C0"/>
              </a:buClr>
              <a:buSzPct val="80000"/>
            </a:pPr>
            <a:r>
              <a:rPr lang="en-US" sz="2430" b="1" dirty="0" smtClean="0"/>
              <a:t>Supplement</a:t>
            </a:r>
            <a:endParaRPr lang="en-US" sz="2430" b="1" dirty="0"/>
          </a:p>
          <a:p>
            <a:pPr marL="401638" indent="-401638">
              <a:buClr>
                <a:srgbClr val="0070C0"/>
              </a:buClr>
              <a:buSzPct val="80000"/>
              <a:buFont typeface="Arial" panose="020B0604020202020204" pitchFamily="34" charset="0"/>
              <a:buChar char="►"/>
            </a:pPr>
            <a:r>
              <a:rPr lang="en-US" sz="2430" dirty="0" smtClean="0"/>
              <a:t>Define </a:t>
            </a:r>
            <a:r>
              <a:rPr lang="en-US" sz="2430" dirty="0"/>
              <a:t>self-pollination as the transfer </a:t>
            </a:r>
            <a:r>
              <a:rPr lang="en-US" sz="2430" dirty="0" smtClean="0"/>
              <a:t>of pollen </a:t>
            </a:r>
            <a:r>
              <a:rPr lang="en-US" sz="2430" dirty="0"/>
              <a:t>grains from the anther of a flower </a:t>
            </a:r>
            <a:r>
              <a:rPr lang="en-US" sz="2430" dirty="0" smtClean="0"/>
              <a:t>to the </a:t>
            </a:r>
            <a:r>
              <a:rPr lang="en-US" sz="2430" dirty="0"/>
              <a:t>stigma of the same flower or </a:t>
            </a:r>
            <a:r>
              <a:rPr lang="en-US" sz="2430" dirty="0" smtClean="0"/>
              <a:t>different flower </a:t>
            </a:r>
            <a:r>
              <a:rPr lang="en-US" sz="2430" dirty="0"/>
              <a:t>on the same plant</a:t>
            </a:r>
          </a:p>
          <a:p>
            <a:pPr marL="401638" indent="-401638">
              <a:buClr>
                <a:srgbClr val="0070C0"/>
              </a:buClr>
              <a:buSzPct val="80000"/>
              <a:buFont typeface="Arial" panose="020B0604020202020204" pitchFamily="34" charset="0"/>
              <a:buChar char="►"/>
            </a:pPr>
            <a:r>
              <a:rPr lang="en-US" sz="2430" dirty="0" smtClean="0"/>
              <a:t>Define </a:t>
            </a:r>
            <a:r>
              <a:rPr lang="en-US" sz="2430" dirty="0"/>
              <a:t>cross-pollination as transfer of </a:t>
            </a:r>
            <a:r>
              <a:rPr lang="en-US" sz="2430" dirty="0" smtClean="0"/>
              <a:t>pollen grains </a:t>
            </a:r>
            <a:r>
              <a:rPr lang="en-US" sz="2430" dirty="0"/>
              <a:t>from the anther of a flower to </a:t>
            </a:r>
            <a:r>
              <a:rPr lang="en-US" sz="2430" dirty="0" smtClean="0"/>
              <a:t>the stigma </a:t>
            </a:r>
            <a:r>
              <a:rPr lang="en-US" sz="2430" dirty="0"/>
              <a:t>of a flower on a different plant of </a:t>
            </a:r>
            <a:r>
              <a:rPr lang="en-US" sz="2430" dirty="0" smtClean="0"/>
              <a:t>the same </a:t>
            </a:r>
            <a:r>
              <a:rPr lang="en-US" sz="2430" dirty="0"/>
              <a:t>species</a:t>
            </a:r>
          </a:p>
          <a:p>
            <a:pPr marL="401638" indent="-401638">
              <a:buClr>
                <a:srgbClr val="0070C0"/>
              </a:buClr>
              <a:buSzPct val="80000"/>
              <a:buFont typeface="Arial" panose="020B0604020202020204" pitchFamily="34" charset="0"/>
              <a:buChar char="►"/>
            </a:pPr>
            <a:r>
              <a:rPr lang="en-US" sz="2430" dirty="0" smtClean="0"/>
              <a:t>Discuss </a:t>
            </a:r>
            <a:r>
              <a:rPr lang="en-US" sz="2430" dirty="0"/>
              <a:t>the implications to a species </a:t>
            </a:r>
            <a:r>
              <a:rPr lang="en-US" sz="2430" dirty="0" smtClean="0"/>
              <a:t>of self-pollination </a:t>
            </a:r>
            <a:r>
              <a:rPr lang="en-US" sz="2430" dirty="0"/>
              <a:t>and cross-pollination in </a:t>
            </a:r>
            <a:r>
              <a:rPr lang="en-US" sz="2430" dirty="0" smtClean="0"/>
              <a:t>terms of </a:t>
            </a:r>
            <a:r>
              <a:rPr lang="en-US" sz="2430" dirty="0"/>
              <a:t>variation, capacity to respond to changes </a:t>
            </a:r>
            <a:r>
              <a:rPr lang="en-US" sz="2430" dirty="0" smtClean="0"/>
              <a:t>in the </a:t>
            </a:r>
            <a:r>
              <a:rPr lang="en-US" sz="2430" dirty="0"/>
              <a:t>environment and reliance on pollinators</a:t>
            </a:r>
          </a:p>
          <a:p>
            <a:pPr marL="401638" indent="-401638">
              <a:buClr>
                <a:srgbClr val="0070C0"/>
              </a:buClr>
              <a:buSzPct val="80000"/>
              <a:buFont typeface="Arial" panose="020B0604020202020204" pitchFamily="34" charset="0"/>
              <a:buChar char="►"/>
            </a:pPr>
            <a:r>
              <a:rPr lang="en-US" sz="2430" dirty="0" smtClean="0"/>
              <a:t>Describe </a:t>
            </a:r>
            <a:r>
              <a:rPr lang="en-US" sz="2430" dirty="0"/>
              <a:t>the growth of the pollen tube and </a:t>
            </a:r>
            <a:r>
              <a:rPr lang="en-US" sz="2430" dirty="0" smtClean="0"/>
              <a:t>its entry </a:t>
            </a:r>
            <a:r>
              <a:rPr lang="en-US" sz="2430" dirty="0"/>
              <a:t>into the ovule followed by </a:t>
            </a:r>
            <a:r>
              <a:rPr lang="en-US" sz="2430" dirty="0" smtClean="0"/>
              <a:t>fertilization (details </a:t>
            </a:r>
            <a:r>
              <a:rPr lang="en-US" sz="2430" dirty="0"/>
              <a:t>of production of endosperm </a:t>
            </a:r>
            <a:r>
              <a:rPr lang="en-US" sz="2430" dirty="0" smtClean="0"/>
              <a:t>and development </a:t>
            </a:r>
            <a:r>
              <a:rPr lang="en-US" sz="2430" dirty="0"/>
              <a:t>are not required)</a:t>
            </a:r>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52948</TotalTime>
  <Words>7400</Words>
  <Application>Microsoft Office PowerPoint</Application>
  <PresentationFormat>On-screen Show (4:3)</PresentationFormat>
  <Paragraphs>788</Paragraphs>
  <Slides>62</Slides>
  <Notes>62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1 - Characteristics and classification of living organisms</vt:lpstr>
      <vt:lpstr>1 - Characteristics and classification of living organisms</vt:lpstr>
      <vt:lpstr>16 – Reproduction in Plants</vt:lpstr>
      <vt:lpstr>16 – Reproduction in Plants</vt:lpstr>
      <vt:lpstr>16.1 – Asexual Reproduction</vt:lpstr>
      <vt:lpstr>16.1 – Asexual Reproduction</vt:lpstr>
      <vt:lpstr>16.1 – Asexual Reproduction</vt:lpstr>
      <vt:lpstr>16.1 - Questions</vt:lpstr>
      <vt:lpstr>16.2 – Sexual Reproduction - Zygote</vt:lpstr>
      <vt:lpstr>16.2 – Sexual Reproduction - Gametes</vt:lpstr>
      <vt:lpstr>16.2 – Sexual Reproduction - Gametes</vt:lpstr>
      <vt:lpstr>16.2 – Sexual Reproduction - Gametes</vt:lpstr>
      <vt:lpstr>16.2 – Sexual Reproduction - Gametes</vt:lpstr>
      <vt:lpstr>16.2 – Sexual Reproduction - Gametes</vt:lpstr>
      <vt:lpstr>16.2 – Sexual Reproduction - Gametes</vt:lpstr>
      <vt:lpstr>16.2 – Sexual Reproduction - Gametes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16.3 – Sexual Reproduction in Flowering Plants</vt:lpstr>
      <vt:lpstr>16.4 – Comparing Sexual and Asexual Reproduction</vt:lpstr>
      <vt:lpstr>16.4 – Comparing Sexual and Asexual Reproduction</vt:lpstr>
      <vt:lpstr>16.4 – Comparing Sexual and Asexual Reproduction</vt:lpstr>
      <vt:lpstr>16.4 – Comparing Sexual and Asexual Reproduction</vt:lpstr>
      <vt:lpstr>16.4 – Comparing Sexual and Asexual Reproduction</vt:lpstr>
      <vt:lpstr>16.4 – Comparing Sexual and Asexual Reproduction</vt:lpstr>
      <vt:lpstr>16 – End of Chapter Questions</vt:lpstr>
      <vt:lpstr>16 – End of Chapter Questions</vt:lpstr>
      <vt:lpstr>16 – End of Chapter Questions</vt:lpstr>
      <vt:lpstr>16 – End of Chapter Questions</vt:lpstr>
      <vt:lpstr>16 – End of Chapter Questions</vt:lpstr>
      <vt:lpstr>16.1 – Workbook Questions</vt:lpstr>
      <vt:lpstr>16.1 – Workbook Questions</vt:lpstr>
      <vt:lpstr>16.2 – Workbook Questions</vt:lpstr>
      <vt:lpstr>16.2 – Workbook Questions</vt:lpstr>
      <vt:lpstr>16.2 – Workbook Questions</vt:lpstr>
      <vt:lpstr>16.2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16 – Reproduction</cp:keywords>
  <cp:lastModifiedBy>Enderoth</cp:lastModifiedBy>
  <cp:revision>1746</cp:revision>
  <cp:lastPrinted>2014-01-22T18:25:48Z</cp:lastPrinted>
  <dcterms:created xsi:type="dcterms:W3CDTF">2008-03-12T11:01:44Z</dcterms:created>
  <dcterms:modified xsi:type="dcterms:W3CDTF">2018-03-23T13:33:22Z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